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6"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84" autoAdjust="0"/>
  </p:normalViewPr>
  <p:slideViewPr>
    <p:cSldViewPr>
      <p:cViewPr varScale="1">
        <p:scale>
          <a:sx n="48" d="100"/>
          <a:sy n="48" d="100"/>
        </p:scale>
        <p:origin x="-114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1"/>
            <a:ext cx="7179733" cy="4831643"/>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769522" y="702070"/>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2" y="1794936"/>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3"/>
            <a:ext cx="1213821" cy="365125"/>
          </a:xfrm>
        </p:spPr>
        <p:txBody>
          <a:bodyPr/>
          <a:lstStyle/>
          <a:p>
            <a:fld id="{51B87656-4DE9-42FA-8F0D-1731FDB1C585}" type="datetimeFigureOut">
              <a:rPr lang="es-ES" smtClean="0"/>
              <a:t>23/09/2014</a:t>
            </a:fld>
            <a:endParaRPr lang="es-ES" dirty="0"/>
          </a:p>
        </p:txBody>
      </p:sp>
      <p:sp>
        <p:nvSpPr>
          <p:cNvPr id="5" name="Footer Placeholder 4"/>
          <p:cNvSpPr>
            <a:spLocks noGrp="1"/>
          </p:cNvSpPr>
          <p:nvPr>
            <p:ph type="ftr" sz="quarter" idx="11"/>
          </p:nvPr>
        </p:nvSpPr>
        <p:spPr>
          <a:xfrm>
            <a:off x="1174044" y="5357593"/>
            <a:ext cx="5034845" cy="365125"/>
          </a:xfrm>
        </p:spPr>
        <p:txBody>
          <a:bodyPr/>
          <a:lstStyle/>
          <a:p>
            <a:endParaRPr lang="es-ES" dirty="0"/>
          </a:p>
        </p:txBody>
      </p:sp>
      <p:sp>
        <p:nvSpPr>
          <p:cNvPr id="6" name="Slide Number Placeholder 5"/>
          <p:cNvSpPr>
            <a:spLocks noGrp="1"/>
          </p:cNvSpPr>
          <p:nvPr>
            <p:ph type="sldNum" sz="quarter" idx="12"/>
          </p:nvPr>
        </p:nvSpPr>
        <p:spPr>
          <a:xfrm>
            <a:off x="6213931" y="5357593"/>
            <a:ext cx="554023" cy="365125"/>
          </a:xfrm>
        </p:spPr>
        <p:txBody>
          <a:bodyPr/>
          <a:lstStyle>
            <a:lvl1pPr algn="ctr">
              <a:defRPr/>
            </a:lvl1p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1"/>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3"/>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1"/>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8" y="3725335"/>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98D046BE-A246-4706-B412-3A695DC3AF98}" type="slidenum">
              <a:rPr lang="es-ES" smtClean="0"/>
              <a:t>‹Nº›</a:t>
            </a:fld>
            <a:endParaRPr lang="es-ES"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98D046BE-A246-4706-B412-3A695DC3AF98}" type="slidenum">
              <a:rPr lang="es-ES" smtClean="0"/>
              <a:t>‹Nº›</a:t>
            </a:fld>
            <a:endParaRPr lang="es-ES"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87656-4DE9-42FA-8F0D-1731FDB1C585}" type="datetimeFigureOut">
              <a:rPr lang="es-ES" smtClean="0"/>
              <a:t>23/09/2014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7" y="293954"/>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3"/>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9" y="5885673"/>
            <a:ext cx="1213821" cy="365125"/>
          </a:xfrm>
        </p:spPr>
        <p:txBody>
          <a:bodyPr/>
          <a:lstStyle/>
          <a:p>
            <a:fld id="{51B87656-4DE9-42FA-8F0D-1731FDB1C585}" type="datetimeFigureOut">
              <a:rPr lang="es-ES" smtClean="0"/>
              <a:t>23/09/2014</a:t>
            </a:fld>
            <a:endParaRPr lang="es-ES" dirty="0"/>
          </a:p>
        </p:txBody>
      </p:sp>
      <p:sp>
        <p:nvSpPr>
          <p:cNvPr id="6" name="Footer Placeholder 5"/>
          <p:cNvSpPr>
            <a:spLocks noGrp="1"/>
          </p:cNvSpPr>
          <p:nvPr>
            <p:ph type="ftr" sz="quarter" idx="11"/>
          </p:nvPr>
        </p:nvSpPr>
        <p:spPr>
          <a:xfrm rot="-60000">
            <a:off x="914555" y="5829262"/>
            <a:ext cx="3522607" cy="365125"/>
          </a:xfrm>
        </p:spPr>
        <p:txBody>
          <a:bodyPr/>
          <a:lstStyle/>
          <a:p>
            <a:endParaRPr lang="es-ES" dirty="0"/>
          </a:p>
        </p:txBody>
      </p:sp>
      <p:sp>
        <p:nvSpPr>
          <p:cNvPr id="7" name="Slide Number Placeholder 6"/>
          <p:cNvSpPr>
            <a:spLocks noGrp="1"/>
          </p:cNvSpPr>
          <p:nvPr>
            <p:ph type="sldNum" sz="quarter" idx="12"/>
          </p:nvPr>
        </p:nvSpPr>
        <p:spPr>
          <a:xfrm rot="60000">
            <a:off x="7557314" y="5896962"/>
            <a:ext cx="554023" cy="365125"/>
          </a:xfrm>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8"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9" y="575769"/>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7" y="293954"/>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7"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8"/>
            <a:ext cx="1213821" cy="365125"/>
          </a:xfrm>
        </p:spPr>
        <p:txBody>
          <a:bodyPr/>
          <a:lstStyle/>
          <a:p>
            <a:fld id="{51B87656-4DE9-42FA-8F0D-1731FDB1C585}" type="datetimeFigureOut">
              <a:rPr lang="es-ES" smtClean="0"/>
              <a:t>23/09/2014</a:t>
            </a:fld>
            <a:endParaRPr lang="es-ES" dirty="0"/>
          </a:p>
        </p:txBody>
      </p:sp>
      <p:sp>
        <p:nvSpPr>
          <p:cNvPr id="6" name="Footer Placeholder 5"/>
          <p:cNvSpPr>
            <a:spLocks noGrp="1"/>
          </p:cNvSpPr>
          <p:nvPr>
            <p:ph type="ftr" sz="quarter" idx="11"/>
          </p:nvPr>
        </p:nvSpPr>
        <p:spPr>
          <a:xfrm rot="-60000">
            <a:off x="914569" y="5831038"/>
            <a:ext cx="3319043" cy="365125"/>
          </a:xfrm>
        </p:spPr>
        <p:txBody>
          <a:bodyPr/>
          <a:lstStyle/>
          <a:p>
            <a:endParaRPr lang="es-ES" dirty="0"/>
          </a:p>
        </p:txBody>
      </p:sp>
      <p:sp>
        <p:nvSpPr>
          <p:cNvPr id="7" name="Slide Number Placeholder 6"/>
          <p:cNvSpPr>
            <a:spLocks noGrp="1"/>
          </p:cNvSpPr>
          <p:nvPr>
            <p:ph type="sldNum" sz="quarter" idx="12"/>
          </p:nvPr>
        </p:nvSpPr>
        <p:spPr>
          <a:xfrm rot="60000">
            <a:off x="7562090" y="5900027"/>
            <a:ext cx="554023" cy="365125"/>
          </a:xfrm>
        </p:spPr>
        <p:txBody>
          <a:bodyPr/>
          <a:lstStyle/>
          <a:p>
            <a:fld id="{98D046BE-A246-4706-B412-3A695DC3AF98}" type="slidenum">
              <a:rPr lang="es-ES" smtClean="0"/>
              <a:t>‹Nº›</a:t>
            </a:fld>
            <a:endParaRPr lang="es-ES"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1" name="camera.wav"/>
          </p:stSnd>
        </p:sndAc>
      </p:transition>
    </mc:Choice>
    <mc:Fallback>
      <p:transition spd="slow">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2" y="273092"/>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3"/>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3"/>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1B87656-4DE9-42FA-8F0D-1731FDB1C585}" type="datetimeFigureOut">
              <a:rPr lang="es-ES" smtClean="0"/>
              <a:t>23/09/2014</a:t>
            </a:fld>
            <a:endParaRPr lang="es-ES" dirty="0"/>
          </a:p>
        </p:txBody>
      </p:sp>
      <p:sp>
        <p:nvSpPr>
          <p:cNvPr id="5" name="Footer Placeholder 4"/>
          <p:cNvSpPr>
            <a:spLocks noGrp="1"/>
          </p:cNvSpPr>
          <p:nvPr>
            <p:ph type="ftr" sz="quarter" idx="3"/>
          </p:nvPr>
        </p:nvSpPr>
        <p:spPr>
          <a:xfrm>
            <a:off x="914402" y="5809153"/>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dirty="0"/>
          </a:p>
        </p:txBody>
      </p:sp>
      <p:sp>
        <p:nvSpPr>
          <p:cNvPr id="6" name="Slide Number Placeholder 5"/>
          <p:cNvSpPr>
            <a:spLocks noGrp="1"/>
          </p:cNvSpPr>
          <p:nvPr>
            <p:ph type="sldNum" sz="quarter" idx="4"/>
          </p:nvPr>
        </p:nvSpPr>
        <p:spPr>
          <a:xfrm>
            <a:off x="7670203" y="5809153"/>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8D046BE-A246-4706-B412-3A695DC3AF98}"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sndAc>
          <p:stSnd>
            <p:snd r:embed="rId13" name="camera.wav"/>
          </p:stSnd>
        </p:sndAc>
      </p:transition>
    </mc:Choice>
    <mc:Fallback>
      <p:transition spd="slow">
        <p:sndAc>
          <p:stSnd>
            <p:snd r:embed="rId13" name="camera.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3.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3.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31640" y="1196752"/>
            <a:ext cx="6480720"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97670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603305"/>
          </a:xfrm>
        </p:spPr>
        <p:txBody>
          <a:bodyPr>
            <a:normAutofit fontScale="90000"/>
          </a:bodyPr>
          <a:lstStyle/>
          <a:p>
            <a:r>
              <a:rPr lang="es-ES" dirty="0" smtClean="0"/>
              <a:t>La cosecha de la palma se realiza cuando el fruto esta de color </a:t>
            </a:r>
            <a:endParaRPr lang="es-ES" dirty="0"/>
          </a:p>
        </p:txBody>
      </p:sp>
      <p:sp>
        <p:nvSpPr>
          <p:cNvPr id="4" name="3 Rectángulo">
            <a:hlinkClick r:id="rId3" action="ppaction://hlinksldjump"/>
          </p:cNvPr>
          <p:cNvSpPr/>
          <p:nvPr/>
        </p:nvSpPr>
        <p:spPr>
          <a:xfrm>
            <a:off x="1259632" y="301997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Marrón intenso</a:t>
            </a:r>
            <a:endParaRPr lang="es-ES" u="sng" dirty="0"/>
          </a:p>
        </p:txBody>
      </p:sp>
      <p:sp>
        <p:nvSpPr>
          <p:cNvPr id="5" name="4 Rectángulo"/>
          <p:cNvSpPr/>
          <p:nvPr/>
        </p:nvSpPr>
        <p:spPr>
          <a:xfrm>
            <a:off x="4716016"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Amarillo  </a:t>
            </a:r>
            <a:r>
              <a:rPr lang="es-ES" u="sng" dirty="0" smtClean="0">
                <a:hlinkClick r:id="rId4" action="ppaction://hlinksldjump"/>
              </a:rPr>
              <a:t>intenso</a:t>
            </a:r>
            <a:r>
              <a:rPr lang="es-ES" u="sng" dirty="0" smtClean="0"/>
              <a:t> </a:t>
            </a:r>
            <a:endParaRPr lang="es-ES" u="sng" dirty="0"/>
          </a:p>
        </p:txBody>
      </p:sp>
      <p:sp>
        <p:nvSpPr>
          <p:cNvPr id="6" name="5 Rectángulo">
            <a:hlinkClick r:id="rId5" action="ppaction://hlinksldjump"/>
          </p:cNvPr>
          <p:cNvSpPr/>
          <p:nvPr/>
        </p:nvSpPr>
        <p:spPr>
          <a:xfrm>
            <a:off x="4716016"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Rojo  pálido </a:t>
            </a:r>
            <a:endParaRPr lang="es-ES" u="sng" dirty="0"/>
          </a:p>
        </p:txBody>
      </p:sp>
      <p:sp>
        <p:nvSpPr>
          <p:cNvPr id="7" name="6 Rectángulo">
            <a:hlinkClick r:id="rId5" action="ppaction://hlinksldjump"/>
          </p:cNvPr>
          <p:cNvSpPr/>
          <p:nvPr/>
        </p:nvSpPr>
        <p:spPr>
          <a:xfrm>
            <a:off x="1259632"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a:t>C</a:t>
            </a:r>
            <a:r>
              <a:rPr lang="es-ES" u="sng" dirty="0" smtClean="0"/>
              <a:t>. Café intenso </a:t>
            </a:r>
            <a:endParaRPr lang="es-ES" u="sng" dirty="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9" y="2276872"/>
            <a:ext cx="576064" cy="40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82049"/>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 los morichales encontramos aves como:</a:t>
            </a:r>
            <a:endParaRPr lang="es-ES" dirty="0"/>
          </a:p>
        </p:txBody>
      </p:sp>
      <p:sp>
        <p:nvSpPr>
          <p:cNvPr id="5" name="4 Rectángulo">
            <a:hlinkClick r:id="rId3" action="ppaction://hlinksldjump"/>
          </p:cNvPr>
          <p:cNvSpPr/>
          <p:nvPr/>
        </p:nvSpPr>
        <p:spPr>
          <a:xfrm>
            <a:off x="5004048"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Copetones ,azulejos, gavilán .</a:t>
            </a:r>
            <a:endParaRPr lang="es-ES" u="sng" dirty="0"/>
          </a:p>
        </p:txBody>
      </p:sp>
      <p:sp>
        <p:nvSpPr>
          <p:cNvPr id="6" name="5 Rectángulo">
            <a:hlinkClick r:id="rId3" action="ppaction://hlinksldjump"/>
          </p:cNvPr>
          <p:cNvSpPr/>
          <p:nvPr/>
        </p:nvSpPr>
        <p:spPr>
          <a:xfrm>
            <a:off x="1413181"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C.Gavilan, cóndor, corocoras  </a:t>
            </a:r>
            <a:endParaRPr lang="es-ES" u="sng" dirty="0"/>
          </a:p>
        </p:txBody>
      </p:sp>
      <p:sp>
        <p:nvSpPr>
          <p:cNvPr id="7" name="6 Rectángulo">
            <a:hlinkClick r:id="rId4" action="ppaction://hlinksldjump"/>
          </p:cNvPr>
          <p:cNvSpPr/>
          <p:nvPr/>
        </p:nvSpPr>
        <p:spPr>
          <a:xfrm>
            <a:off x="4974839"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B.Alcarvan ,chigüiro, guacamayas. </a:t>
            </a:r>
            <a:endParaRPr lang="es-ES" u="sng" dirty="0"/>
          </a:p>
        </p:txBody>
      </p:sp>
      <p:sp>
        <p:nvSpPr>
          <p:cNvPr id="8" name="7 Rectángulo">
            <a:hlinkClick r:id="rId3" action="ppaction://hlinksldjump"/>
          </p:cNvPr>
          <p:cNvSpPr/>
          <p:nvPr/>
        </p:nvSpPr>
        <p:spPr>
          <a:xfrm>
            <a:off x="1621294"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Espátulas</a:t>
            </a:r>
            <a:r>
              <a:rPr lang="es-ES" u="sng" dirty="0" smtClean="0"/>
              <a:t> ,garzas</a:t>
            </a:r>
            <a:r>
              <a:rPr lang="es-ES" u="sng" dirty="0" smtClean="0">
                <a:hlinkClick r:id="rId5" action="ppaction://hlinksldjump"/>
              </a:rPr>
              <a:t>,</a:t>
            </a:r>
            <a:r>
              <a:rPr lang="es-ES" u="sng" dirty="0" smtClean="0"/>
              <a:t> alcaravanes</a:t>
            </a:r>
            <a:endParaRPr lang="es-ES" u="sng" dirty="0"/>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044"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8740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animales mas predominantes son :</a:t>
            </a:r>
            <a:endParaRPr lang="es-ES" dirty="0"/>
          </a:p>
        </p:txBody>
      </p:sp>
      <p:sp>
        <p:nvSpPr>
          <p:cNvPr id="4" name="3 Rectángulo"/>
          <p:cNvSpPr/>
          <p:nvPr/>
        </p:nvSpPr>
        <p:spPr>
          <a:xfrm>
            <a:off x="1477278" y="3090306"/>
            <a:ext cx="2736304" cy="8427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Perro sabanero, chiguiro,venado , perezoso </a:t>
            </a:r>
            <a:endParaRPr lang="es-ES" u="sng" dirty="0"/>
          </a:p>
        </p:txBody>
      </p:sp>
      <p:sp>
        <p:nvSpPr>
          <p:cNvPr id="5" name="4 Rectángulo"/>
          <p:cNvSpPr/>
          <p:nvPr/>
        </p:nvSpPr>
        <p:spPr>
          <a:xfrm>
            <a:off x="5101614" y="3090307"/>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t>B.Chiguiro</a:t>
            </a:r>
            <a:r>
              <a:rPr lang="es-ES" u="sng" dirty="0" smtClean="0"/>
              <a:t> , </a:t>
            </a:r>
            <a:r>
              <a:rPr lang="es-ES" u="sng" dirty="0" err="1" smtClean="0"/>
              <a:t>buiho</a:t>
            </a:r>
            <a:r>
              <a:rPr lang="es-ES" u="sng" dirty="0" smtClean="0"/>
              <a:t> , </a:t>
            </a:r>
            <a:r>
              <a:rPr lang="es-ES" u="sng" dirty="0" err="1" smtClean="0"/>
              <a:t>gavilan</a:t>
            </a:r>
            <a:endParaRPr lang="es-ES" u="sng" dirty="0"/>
          </a:p>
        </p:txBody>
      </p:sp>
      <p:sp>
        <p:nvSpPr>
          <p:cNvPr id="6" name="5 Rectángulo"/>
          <p:cNvSpPr/>
          <p:nvPr/>
        </p:nvSpPr>
        <p:spPr>
          <a:xfrm>
            <a:off x="5076056" y="5157192"/>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D.mono</a:t>
            </a:r>
            <a:r>
              <a:rPr lang="es-ES" u="sng" dirty="0" smtClean="0"/>
              <a:t>,oso polar ,peces.</a:t>
            </a:r>
            <a:endParaRPr lang="es-ES" u="sng" dirty="0"/>
          </a:p>
        </p:txBody>
      </p:sp>
      <p:sp>
        <p:nvSpPr>
          <p:cNvPr id="7" name="6 Rectángulo"/>
          <p:cNvSpPr/>
          <p:nvPr/>
        </p:nvSpPr>
        <p:spPr>
          <a:xfrm>
            <a:off x="1565581" y="5157192"/>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C.ocarro, conejos, ratones, ranas.</a:t>
            </a:r>
            <a:endParaRPr lang="es-ES" u="sng"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41" y="1665311"/>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468033"/>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nombre científico de la palma de moriche es :</a:t>
            </a:r>
            <a:endParaRPr lang="es-ES" dirty="0"/>
          </a:p>
        </p:txBody>
      </p:sp>
      <p:sp>
        <p:nvSpPr>
          <p:cNvPr id="4" name="3 Rectángulo">
            <a:hlinkClick r:id="rId3" action="ppaction://hlinksldjump"/>
          </p:cNvPr>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Moriche .moriche</a:t>
            </a:r>
            <a:endParaRPr lang="es-ES" u="sng" dirty="0"/>
          </a:p>
        </p:txBody>
      </p:sp>
      <p:sp>
        <p:nvSpPr>
          <p:cNvPr id="5" name="4 Rectángulo">
            <a:hlinkClick r:id="rId4" action="ppaction://hlinksldjump"/>
          </p:cNvPr>
          <p:cNvSpPr/>
          <p:nvPr/>
        </p:nvSpPr>
        <p:spPr>
          <a:xfrm>
            <a:off x="4924805" y="282118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a:t>
            </a:r>
            <a:r>
              <a:rPr lang="es-ES" dirty="0" smtClean="0"/>
              <a:t>Mauritia flexuosa</a:t>
            </a:r>
            <a:endParaRPr lang="es-ES" u="sng" dirty="0"/>
          </a:p>
        </p:txBody>
      </p:sp>
      <p:sp>
        <p:nvSpPr>
          <p:cNvPr id="6" name="5 Rectángulo">
            <a:hlinkClick r:id="rId3" action="ppaction://hlinksldjump"/>
          </p:cNvPr>
          <p:cNvSpPr/>
          <p:nvPr/>
        </p:nvSpPr>
        <p:spPr>
          <a:xfrm>
            <a:off x="5004048" y="494567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D.Mauritia flex</a:t>
            </a:r>
            <a:endParaRPr lang="es-ES" u="sng" dirty="0"/>
          </a:p>
        </p:txBody>
      </p:sp>
      <p:sp>
        <p:nvSpPr>
          <p:cNvPr id="7" name="6 Rectángulo">
            <a:hlinkClick r:id="rId3" action="ppaction://hlinksldjump"/>
          </p:cNvPr>
          <p:cNvSpPr/>
          <p:nvPr/>
        </p:nvSpPr>
        <p:spPr>
          <a:xfrm>
            <a:off x="1568218" y="494567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Moriche mauritia</a:t>
            </a:r>
            <a:endParaRPr lang="es-ES" u="sng"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678037"/>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603305"/>
          </a:xfrm>
        </p:spPr>
        <p:txBody>
          <a:bodyPr>
            <a:noAutofit/>
          </a:bodyPr>
          <a:lstStyle/>
          <a:p>
            <a:r>
              <a:rPr lang="es-ES" sz="2400" dirty="0"/>
              <a:t>Además del valor ecológico, como fuente de alimento y refugio para la </a:t>
            </a:r>
            <a:r>
              <a:rPr lang="es-ES" sz="2400" dirty="0" smtClean="0"/>
              <a:t>fauna ,</a:t>
            </a:r>
            <a:r>
              <a:rPr lang="es-ES" sz="2400" dirty="0"/>
              <a:t>los morichales también son importantes para la protección de las fuentes de </a:t>
            </a:r>
            <a:endParaRPr lang="es-ES" sz="2400" dirty="0"/>
          </a:p>
        </p:txBody>
      </p:sp>
      <p:sp>
        <p:nvSpPr>
          <p:cNvPr id="4" name="3 Rectángulo">
            <a:hlinkClick r:id="rId3" action="ppaction://hlinksldjump"/>
          </p:cNvPr>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A.De  energía</a:t>
            </a:r>
            <a:endParaRPr lang="es-ES" u="sng" dirty="0"/>
          </a:p>
        </p:txBody>
      </p:sp>
      <p:sp>
        <p:nvSpPr>
          <p:cNvPr id="5" name="4 Rectángulo">
            <a:hlinkClick r:id="rId4" action="ppaction://hlinksldjump"/>
          </p:cNvPr>
          <p:cNvSpPr/>
          <p:nvPr/>
        </p:nvSpPr>
        <p:spPr>
          <a:xfrm>
            <a:off x="4860032" y="283199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B.De alimento</a:t>
            </a:r>
            <a:endParaRPr lang="es-ES" u="sng" dirty="0"/>
          </a:p>
        </p:txBody>
      </p:sp>
      <p:sp>
        <p:nvSpPr>
          <p:cNvPr id="6" name="5 Rectángulo">
            <a:hlinkClick r:id="rId5" action="ppaction://hlinksldjump"/>
          </p:cNvPr>
          <p:cNvSpPr/>
          <p:nvPr/>
        </p:nvSpPr>
        <p:spPr>
          <a:xfrm>
            <a:off x="4860032" y="508518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De materia </a:t>
            </a:r>
            <a:endParaRPr lang="es-ES" u="sng" dirty="0"/>
          </a:p>
        </p:txBody>
      </p:sp>
      <p:sp>
        <p:nvSpPr>
          <p:cNvPr id="7" name="6 Rectángulo">
            <a:hlinkClick r:id="rId6" action="ppaction://hlinksldjump"/>
          </p:cNvPr>
          <p:cNvSpPr/>
          <p:nvPr/>
        </p:nvSpPr>
        <p:spPr>
          <a:xfrm>
            <a:off x="1441579" y="508518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De agua</a:t>
            </a:r>
            <a:endParaRPr lang="es-ES" u="sng" dirty="0"/>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442" y="2060848"/>
            <a:ext cx="719137" cy="42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575557"/>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459289"/>
          </a:xfrm>
        </p:spPr>
        <p:txBody>
          <a:bodyPr>
            <a:noAutofit/>
          </a:bodyPr>
          <a:lstStyle/>
          <a:p>
            <a:r>
              <a:rPr lang="es-ES" sz="2400" dirty="0"/>
              <a:t>Las aguas de los morichales son aguas limpias, pues son producto de la infiltración del agua de las sabanas arenosas que bordean los morichales, ya que usualmente son suelos con </a:t>
            </a:r>
            <a:r>
              <a:rPr lang="es-ES" sz="2400" dirty="0" smtClean="0"/>
              <a:t>un…</a:t>
            </a:r>
            <a:endParaRPr lang="es-ES" sz="2400" dirty="0"/>
          </a:p>
        </p:txBody>
      </p:sp>
      <p:sp>
        <p:nvSpPr>
          <p:cNvPr id="4" name="3 Rectángulo">
            <a:hlinkClick r:id="rId3" action="ppaction://hlinksldjump"/>
          </p:cNvPr>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t>A.Mal</a:t>
            </a:r>
            <a:r>
              <a:rPr lang="es-ES" u="sng" dirty="0" smtClean="0"/>
              <a:t> estado</a:t>
            </a:r>
            <a:endParaRPr lang="es-ES" u="sng" dirty="0"/>
          </a:p>
        </p:txBody>
      </p:sp>
      <p:sp>
        <p:nvSpPr>
          <p:cNvPr id="5" name="4 Rectángulo">
            <a:hlinkClick r:id="rId4" action="ppaction://hlinksldjump"/>
          </p:cNvPr>
          <p:cNvSpPr/>
          <p:nvPr/>
        </p:nvSpPr>
        <p:spPr>
          <a:xfrm>
            <a:off x="5061857"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t>B.Mal</a:t>
            </a:r>
            <a:r>
              <a:rPr lang="es-ES" u="sng" dirty="0" smtClean="0"/>
              <a:t> aspecto</a:t>
            </a:r>
            <a:endParaRPr lang="es-ES" u="sng" dirty="0"/>
          </a:p>
        </p:txBody>
      </p:sp>
      <p:sp>
        <p:nvSpPr>
          <p:cNvPr id="6" name="5 Rectángulo">
            <a:hlinkClick r:id="rId4" action="ppaction://hlinksldjump"/>
          </p:cNvPr>
          <p:cNvSpPr/>
          <p:nvPr/>
        </p:nvSpPr>
        <p:spPr>
          <a:xfrm>
            <a:off x="5076056" y="4937092"/>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En malas condiciones</a:t>
            </a:r>
            <a:endParaRPr lang="es-ES" u="sng" dirty="0"/>
          </a:p>
        </p:txBody>
      </p:sp>
      <p:sp>
        <p:nvSpPr>
          <p:cNvPr id="7" name="6 Rectángulo">
            <a:hlinkClick r:id="rId5" action="ppaction://hlinksldjump"/>
          </p:cNvPr>
          <p:cNvSpPr/>
          <p:nvPr/>
        </p:nvSpPr>
        <p:spPr>
          <a:xfrm>
            <a:off x="1441579"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t>C.Mal</a:t>
            </a:r>
            <a:r>
              <a:rPr lang="es-ES" u="sng" dirty="0" smtClean="0"/>
              <a:t> drenaje </a:t>
            </a:r>
            <a:endParaRPr lang="es-ES" u="sng" dirty="0"/>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416393"/>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dirty="0"/>
              <a:t>la palma de moriche se destaca como una </a:t>
            </a:r>
            <a:r>
              <a:rPr lang="es-ES" sz="2000" dirty="0" smtClean="0"/>
              <a:t>especie -------------- </a:t>
            </a:r>
            <a:r>
              <a:rPr lang="es-ES" sz="2000" dirty="0"/>
              <a:t>ya que la pulpa de sus frutos es muy nutritiva por su alto contenido de vitamina A, de grasas y proteínas y su consumo es amplio</a:t>
            </a:r>
            <a:endParaRPr lang="es-ES" sz="2000" dirty="0"/>
          </a:p>
        </p:txBody>
      </p:sp>
      <p:sp>
        <p:nvSpPr>
          <p:cNvPr id="4" name="3 Rectángulo">
            <a:hlinkClick r:id="rId3" action="ppaction://hlinksldjump"/>
          </p:cNvPr>
          <p:cNvSpPr/>
          <p:nvPr/>
        </p:nvSpPr>
        <p:spPr>
          <a:xfrm>
            <a:off x="1405676"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A.De reserva </a:t>
            </a:r>
            <a:endParaRPr lang="es-ES" u="sng" dirty="0"/>
          </a:p>
        </p:txBody>
      </p:sp>
      <p:sp>
        <p:nvSpPr>
          <p:cNvPr id="5" name="4 Rectángulo">
            <a:hlinkClick r:id="rId4" action="ppaction://hlinksldjump"/>
          </p:cNvPr>
          <p:cNvSpPr/>
          <p:nvPr/>
        </p:nvSpPr>
        <p:spPr>
          <a:xfrm>
            <a:off x="4620073"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útil</a:t>
            </a:r>
            <a:endParaRPr lang="es-ES" u="sng" dirty="0"/>
          </a:p>
        </p:txBody>
      </p:sp>
      <p:sp>
        <p:nvSpPr>
          <p:cNvPr id="6" name="5 Rectángulo">
            <a:hlinkClick r:id="rId3" action="ppaction://hlinksldjump"/>
          </p:cNvPr>
          <p:cNvSpPr/>
          <p:nvPr/>
        </p:nvSpPr>
        <p:spPr>
          <a:xfrm>
            <a:off x="4644008" y="482532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provisional</a:t>
            </a:r>
            <a:endParaRPr lang="es-ES" u="sng" dirty="0"/>
          </a:p>
        </p:txBody>
      </p:sp>
      <p:sp>
        <p:nvSpPr>
          <p:cNvPr id="7" name="6 Rectángulo">
            <a:hlinkClick r:id="rId5" action="ppaction://hlinksldjump"/>
          </p:cNvPr>
          <p:cNvSpPr/>
          <p:nvPr/>
        </p:nvSpPr>
        <p:spPr>
          <a:xfrm>
            <a:off x="1259632"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Promisoria</a:t>
            </a:r>
            <a:endParaRPr lang="es-ES" u="sng" dirty="0"/>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539"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91333"/>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400" dirty="0"/>
              <a:t>C</a:t>
            </a:r>
            <a:r>
              <a:rPr lang="es-ES" sz="2400" dirty="0" smtClean="0"/>
              <a:t>ulturalmente es importante la conservación de los morichales, pues son un ecosistema ____________ de las sabanas de la Orinoquia .</a:t>
            </a:r>
            <a:endParaRPr lang="es-ES" sz="2400" dirty="0"/>
          </a:p>
        </p:txBody>
      </p:sp>
      <p:sp>
        <p:nvSpPr>
          <p:cNvPr id="4" name="3 Rectángulo">
            <a:hlinkClick r:id="rId3" action="ppaction://hlinksldjump"/>
          </p:cNvPr>
          <p:cNvSpPr/>
          <p:nvPr/>
        </p:nvSpPr>
        <p:spPr>
          <a:xfrm>
            <a:off x="1402093" y="294973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Cultural.</a:t>
            </a:r>
            <a:endParaRPr lang="es-ES" u="sng" dirty="0"/>
          </a:p>
        </p:txBody>
      </p:sp>
      <p:sp>
        <p:nvSpPr>
          <p:cNvPr id="5" name="4 Rectángulo">
            <a:hlinkClick r:id="rId4" action="ppaction://hlinksldjump"/>
          </p:cNvPr>
          <p:cNvSpPr/>
          <p:nvPr/>
        </p:nvSpPr>
        <p:spPr>
          <a:xfrm>
            <a:off x="4788024" y="2944635"/>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emblemático</a:t>
            </a:r>
            <a:endParaRPr lang="es-ES" u="sng" dirty="0"/>
          </a:p>
        </p:txBody>
      </p:sp>
      <p:sp>
        <p:nvSpPr>
          <p:cNvPr id="6" name="5 Rectángulo">
            <a:hlinkClick r:id="rId5" action="ppaction://hlinksldjump"/>
          </p:cNvPr>
          <p:cNvSpPr/>
          <p:nvPr/>
        </p:nvSpPr>
        <p:spPr>
          <a:xfrm>
            <a:off x="4788024" y="486508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ancestral</a:t>
            </a:r>
            <a:endParaRPr lang="es-ES" u="sng" dirty="0"/>
          </a:p>
        </p:txBody>
      </p:sp>
      <p:sp>
        <p:nvSpPr>
          <p:cNvPr id="7" name="6 Rectángulo">
            <a:hlinkClick r:id="rId6" action="ppaction://hlinksldjump"/>
          </p:cNvPr>
          <p:cNvSpPr/>
          <p:nvPr/>
        </p:nvSpPr>
        <p:spPr>
          <a:xfrm>
            <a:off x="1402093"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tradicional</a:t>
            </a:r>
            <a:endParaRPr lang="es-ES" u="sng" dirty="0"/>
          </a:p>
        </p:txBody>
      </p:sp>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919"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456292"/>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t>Los factores </a:t>
            </a:r>
            <a:r>
              <a:rPr lang="es-ES" sz="3600" dirty="0"/>
              <a:t>de riesgo y amenaza para estos ecosistemas son</a:t>
            </a:r>
            <a:r>
              <a:rPr lang="es-ES" dirty="0"/>
              <a:t> </a:t>
            </a:r>
            <a:endParaRPr lang="es-ES" dirty="0"/>
          </a:p>
        </p:txBody>
      </p:sp>
      <p:sp>
        <p:nvSpPr>
          <p:cNvPr id="4" name="3 Rectángulo">
            <a:hlinkClick r:id="rId3" action="ppaction://hlinksldjump"/>
          </p:cNvPr>
          <p:cNvSpPr/>
          <p:nvPr/>
        </p:nvSpPr>
        <p:spPr>
          <a:xfrm>
            <a:off x="1441579" y="2881746"/>
            <a:ext cx="2736304" cy="5208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 A. actividades agrícolas </a:t>
            </a:r>
            <a:endParaRPr lang="es-ES" u="sng" dirty="0"/>
          </a:p>
        </p:txBody>
      </p:sp>
      <p:sp>
        <p:nvSpPr>
          <p:cNvPr id="5" name="4 Rectángulo">
            <a:hlinkClick r:id="rId4" action="ppaction://hlinksldjump"/>
          </p:cNvPr>
          <p:cNvSpPr/>
          <p:nvPr/>
        </p:nvSpPr>
        <p:spPr>
          <a:xfrm>
            <a:off x="4971188" y="2880823"/>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Tala de arboles </a:t>
            </a:r>
            <a:endParaRPr lang="es-ES" u="sng" dirty="0"/>
          </a:p>
        </p:txBody>
      </p:sp>
      <p:sp>
        <p:nvSpPr>
          <p:cNvPr id="6" name="5 Rectángulo">
            <a:hlinkClick r:id="rId5" action="ppaction://hlinksldjump"/>
          </p:cNvPr>
          <p:cNvSpPr/>
          <p:nvPr/>
        </p:nvSpPr>
        <p:spPr>
          <a:xfrm>
            <a:off x="5004048"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 </a:t>
            </a:r>
            <a:r>
              <a:rPr lang="es-ES" dirty="0" smtClean="0"/>
              <a:t>D. Todas las anteriores</a:t>
            </a:r>
            <a:endParaRPr lang="es-ES" u="sng" dirty="0"/>
          </a:p>
        </p:txBody>
      </p:sp>
      <p:sp>
        <p:nvSpPr>
          <p:cNvPr id="7" name="6 Rectángulo">
            <a:hlinkClick r:id="rId4" action="ppaction://hlinksldjump"/>
          </p:cNvPr>
          <p:cNvSpPr/>
          <p:nvPr/>
        </p:nvSpPr>
        <p:spPr>
          <a:xfrm>
            <a:off x="1408313"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C.Quema  y siembra de pastizales </a:t>
            </a:r>
            <a:endParaRPr lang="es-ES" u="sng" dirty="0"/>
          </a:p>
        </p:txBody>
      </p:sp>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7167"/>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Las aguas del morichal son limpias ya que estas llegan por:</a:t>
            </a:r>
            <a:endParaRPr lang="es-ES" sz="2800" dirty="0"/>
          </a:p>
        </p:txBody>
      </p:sp>
      <p:sp>
        <p:nvSpPr>
          <p:cNvPr id="4" name="3 Rectángulo">
            <a:hlinkClick r:id="rId3" action="ppaction://hlinksldjump"/>
          </p:cNvPr>
          <p:cNvSpPr/>
          <p:nvPr/>
        </p:nvSpPr>
        <p:spPr>
          <a:xfrm>
            <a:off x="1547664" y="3039849"/>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Infiltración </a:t>
            </a:r>
            <a:endParaRPr lang="es-ES" u="sng" dirty="0"/>
          </a:p>
        </p:txBody>
      </p:sp>
      <p:sp>
        <p:nvSpPr>
          <p:cNvPr id="5" name="4 Rectángulo">
            <a:hlinkClick r:id="rId4" action="ppaction://hlinksldjump"/>
          </p:cNvPr>
          <p:cNvSpPr/>
          <p:nvPr/>
        </p:nvSpPr>
        <p:spPr>
          <a:xfrm>
            <a:off x="4947456" y="29818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escorrentia</a:t>
            </a:r>
            <a:endParaRPr lang="es-ES" u="sng" dirty="0"/>
          </a:p>
        </p:txBody>
      </p:sp>
      <p:sp>
        <p:nvSpPr>
          <p:cNvPr id="6" name="5 Rectángulo">
            <a:hlinkClick r:id="rId5" action="ppaction://hlinksldjump"/>
          </p:cNvPr>
          <p:cNvSpPr/>
          <p:nvPr/>
        </p:nvSpPr>
        <p:spPr>
          <a:xfrm>
            <a:off x="4932040" y="508518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Todas las anteriores </a:t>
            </a:r>
            <a:endParaRPr lang="es-ES" u="sng" dirty="0"/>
          </a:p>
        </p:txBody>
      </p:sp>
      <p:sp>
        <p:nvSpPr>
          <p:cNvPr id="7" name="6 Rectángulo">
            <a:hlinkClick r:id="rId5" action="ppaction://hlinksldjump"/>
          </p:cNvPr>
          <p:cNvSpPr/>
          <p:nvPr/>
        </p:nvSpPr>
        <p:spPr>
          <a:xfrm>
            <a:off x="1547664" y="508518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a:t>C</a:t>
            </a:r>
            <a:r>
              <a:rPr lang="es-ES" u="sng" dirty="0" smtClean="0"/>
              <a:t>.El subsuelo </a:t>
            </a:r>
            <a:endParaRPr lang="es-ES" u="sng" dirty="0"/>
          </a:p>
        </p:txBody>
      </p:sp>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700808"/>
            <a:ext cx="79208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906145"/>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El morichal constituye un gran ecosistema </a:t>
            </a:r>
            <a:r>
              <a:rPr lang="es-ES" dirty="0" smtClean="0"/>
              <a:t>:</a:t>
            </a:r>
            <a:endParaRPr lang="es-ES" dirty="0"/>
          </a:p>
        </p:txBody>
      </p:sp>
      <p:sp>
        <p:nvSpPr>
          <p:cNvPr id="5" name="4 CuadroTexto"/>
          <p:cNvSpPr txBox="1"/>
          <p:nvPr/>
        </p:nvSpPr>
        <p:spPr>
          <a:xfrm>
            <a:off x="1763688" y="2636912"/>
            <a:ext cx="2160240" cy="369332"/>
          </a:xfrm>
          <a:prstGeom prst="rect">
            <a:avLst/>
          </a:prstGeom>
          <a:noFill/>
        </p:spPr>
        <p:txBody>
          <a:bodyPr wrap="square" rtlCol="0">
            <a:spAutoFit/>
          </a:bodyPr>
          <a:lstStyle/>
          <a:p>
            <a:endParaRPr lang="es-ES" dirty="0"/>
          </a:p>
        </p:txBody>
      </p:sp>
      <p:sp>
        <p:nvSpPr>
          <p:cNvPr id="6" name="5 CuadroTexto"/>
          <p:cNvSpPr txBox="1"/>
          <p:nvPr/>
        </p:nvSpPr>
        <p:spPr>
          <a:xfrm>
            <a:off x="1916088" y="2789312"/>
            <a:ext cx="2160240" cy="369332"/>
          </a:xfrm>
          <a:prstGeom prst="rect">
            <a:avLst/>
          </a:prstGeom>
          <a:noFill/>
        </p:spPr>
        <p:txBody>
          <a:bodyPr wrap="square" rtlCol="0">
            <a:spAutoFit/>
          </a:bodyPr>
          <a:lstStyle/>
          <a:p>
            <a:endParaRPr lang="es-ES" dirty="0"/>
          </a:p>
        </p:txBody>
      </p:sp>
      <p:sp>
        <p:nvSpPr>
          <p:cNvPr id="7" name="6 Rectángulo"/>
          <p:cNvSpPr/>
          <p:nvPr/>
        </p:nvSpPr>
        <p:spPr>
          <a:xfrm>
            <a:off x="5164832" y="2808175"/>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a:t>
            </a:r>
            <a:r>
              <a:rPr lang="es-ES" u="sng" dirty="0" smtClean="0">
                <a:hlinkClick r:id="rId3" action="ppaction://hlinksldjump"/>
              </a:rPr>
              <a:t>hidromórfico</a:t>
            </a:r>
            <a:endParaRPr lang="es-ES" u="sng" dirty="0"/>
          </a:p>
        </p:txBody>
      </p:sp>
      <p:sp>
        <p:nvSpPr>
          <p:cNvPr id="8" name="7 Rectángulo"/>
          <p:cNvSpPr/>
          <p:nvPr/>
        </p:nvSpPr>
        <p:spPr>
          <a:xfrm>
            <a:off x="1779675"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solidFill>
                  <a:schemeClr val="tx1"/>
                </a:solidFill>
              </a:rPr>
              <a:t>A. </a:t>
            </a:r>
            <a:r>
              <a:rPr lang="es-ES" u="sng" dirty="0" smtClean="0">
                <a:solidFill>
                  <a:schemeClr val="tx1"/>
                </a:solidFill>
                <a:hlinkClick r:id="" action="ppaction://hlinkshowjump?jump=lastslide"/>
              </a:rPr>
              <a:t>Húmedo</a:t>
            </a:r>
            <a:endParaRPr lang="es-ES" u="sng" dirty="0">
              <a:solidFill>
                <a:schemeClr val="tx1"/>
              </a:solidFill>
            </a:endParaRPr>
          </a:p>
        </p:txBody>
      </p:sp>
      <p:sp>
        <p:nvSpPr>
          <p:cNvPr id="9" name="8 Rectángulo">
            <a:hlinkClick r:id="" action="ppaction://hlinkshowjump?jump=lastslide"/>
          </p:cNvPr>
          <p:cNvSpPr/>
          <p:nvPr/>
        </p:nvSpPr>
        <p:spPr>
          <a:xfrm>
            <a:off x="5164832" y="460215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a:t>
            </a:r>
            <a:r>
              <a:rPr lang="es-ES" u="sng" dirty="0" smtClean="0">
                <a:hlinkClick r:id="" action="ppaction://hlinkshowjump?jump=firstslide"/>
              </a:rPr>
              <a:t>llano</a:t>
            </a:r>
            <a:endParaRPr lang="es-ES" u="sng" dirty="0"/>
          </a:p>
        </p:txBody>
      </p:sp>
      <p:sp>
        <p:nvSpPr>
          <p:cNvPr id="10" name="9 Rectángulo"/>
          <p:cNvSpPr/>
          <p:nvPr/>
        </p:nvSpPr>
        <p:spPr>
          <a:xfrm>
            <a:off x="1800061" y="462517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a:t>
            </a:r>
            <a:r>
              <a:rPr lang="es-ES" u="sng" dirty="0" smtClean="0">
                <a:hlinkClick r:id="rId4" action="ppaction://hlinksldjump"/>
              </a:rPr>
              <a:t>natural</a:t>
            </a:r>
            <a:endParaRPr lang="es-ES" u="sng"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7" y="1700808"/>
            <a:ext cx="72007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532352"/>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603305"/>
          </a:xfrm>
        </p:spPr>
        <p:txBody>
          <a:bodyPr>
            <a:noAutofit/>
          </a:bodyPr>
          <a:lstStyle/>
          <a:p>
            <a:r>
              <a:rPr lang="es-ES" sz="2800" dirty="0"/>
              <a:t>L</a:t>
            </a:r>
            <a:r>
              <a:rPr lang="es-ES" sz="2800" dirty="0" smtClean="0"/>
              <a:t>os </a:t>
            </a:r>
            <a:r>
              <a:rPr lang="es-ES" sz="2800" dirty="0"/>
              <a:t>morichales también tienen en </a:t>
            </a:r>
            <a:r>
              <a:rPr lang="es-ES" sz="2800" dirty="0" smtClean="0"/>
              <a:t>común la </a:t>
            </a:r>
            <a:r>
              <a:rPr lang="es-ES" sz="2800" dirty="0"/>
              <a:t>existencia de un subsistema acuático </a:t>
            </a:r>
            <a:r>
              <a:rPr lang="es-ES" sz="2800" dirty="0" smtClean="0"/>
              <a:t>y otro </a:t>
            </a:r>
            <a:r>
              <a:rPr lang="es-ES" sz="2800" dirty="0"/>
              <a:t>terrestre, los cuales deben </a:t>
            </a:r>
            <a:r>
              <a:rPr lang="es-ES" sz="2800" dirty="0" smtClean="0"/>
              <a:t>abordarse de </a:t>
            </a:r>
            <a:r>
              <a:rPr lang="es-ES" sz="2800" dirty="0"/>
              <a:t>manera integrada.</a:t>
            </a:r>
            <a:endParaRPr lang="es-ES" sz="2800" dirty="0"/>
          </a:p>
        </p:txBody>
      </p:sp>
      <p:sp>
        <p:nvSpPr>
          <p:cNvPr id="4" name="3 Rectángulo">
            <a:hlinkClick r:id="rId3" action="ppaction://hlinksldjump"/>
          </p:cNvPr>
          <p:cNvSpPr/>
          <p:nvPr/>
        </p:nvSpPr>
        <p:spPr>
          <a:xfrm>
            <a:off x="1419266" y="301334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Marino y coralino</a:t>
            </a:r>
            <a:endParaRPr lang="es-ES" u="sng" dirty="0"/>
          </a:p>
        </p:txBody>
      </p:sp>
      <p:sp>
        <p:nvSpPr>
          <p:cNvPr id="5" name="4 Rectángulo">
            <a:hlinkClick r:id="rId4" action="ppaction://hlinksldjump"/>
          </p:cNvPr>
          <p:cNvSpPr/>
          <p:nvPr/>
        </p:nvSpPr>
        <p:spPr>
          <a:xfrm>
            <a:off x="4843196" y="301334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t>B.Terrestre</a:t>
            </a:r>
            <a:r>
              <a:rPr lang="es-ES" u="sng" dirty="0" smtClean="0"/>
              <a:t> inundable</a:t>
            </a:r>
            <a:endParaRPr lang="es-ES" u="sng" dirty="0"/>
          </a:p>
        </p:txBody>
      </p:sp>
      <p:sp>
        <p:nvSpPr>
          <p:cNvPr id="6" name="5 Rectángulo">
            <a:hlinkClick r:id="rId4" action="ppaction://hlinksldjump"/>
          </p:cNvPr>
          <p:cNvSpPr/>
          <p:nvPr/>
        </p:nvSpPr>
        <p:spPr>
          <a:xfrm>
            <a:off x="4860032"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Llanura inundable.</a:t>
            </a:r>
            <a:endParaRPr lang="es-ES" u="sng" dirty="0"/>
          </a:p>
        </p:txBody>
      </p:sp>
      <p:sp>
        <p:nvSpPr>
          <p:cNvPr id="7" name="6 Rectángulo">
            <a:hlinkClick r:id="rId5" action="ppaction://hlinksldjump"/>
          </p:cNvPr>
          <p:cNvSpPr/>
          <p:nvPr/>
        </p:nvSpPr>
        <p:spPr>
          <a:xfrm>
            <a:off x="1433059"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Acuático y terrestre </a:t>
            </a:r>
            <a:endParaRPr lang="es-ES" u="sng" dirty="0"/>
          </a:p>
        </p:txBody>
      </p:sp>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92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4422"/>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3547521"/>
          </a:xfrm>
        </p:spPr>
        <p:txBody>
          <a:bodyPr>
            <a:noAutofit/>
          </a:bodyPr>
          <a:lstStyle/>
          <a:p>
            <a:r>
              <a:rPr lang="es-ES" sz="6000" b="1" dirty="0" smtClean="0"/>
              <a:t>MUY BIEN ACERTASTE </a:t>
            </a:r>
            <a:endParaRPr lang="es-ES" sz="6000" b="1" dirty="0"/>
          </a:p>
        </p:txBody>
      </p:sp>
    </p:spTree>
    <p:extLst>
      <p:ext uri="{BB962C8B-B14F-4D97-AF65-F5344CB8AC3E}">
        <p14:creationId xmlns:p14="http://schemas.microsoft.com/office/powerpoint/2010/main" val="2733782137"/>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3763545"/>
          </a:xfrm>
        </p:spPr>
        <p:txBody>
          <a:bodyPr/>
          <a:lstStyle/>
          <a:p>
            <a:r>
              <a:rPr lang="es-ES" b="1" dirty="0" smtClean="0"/>
              <a:t>VUELVE A INTENTARLO</a:t>
            </a:r>
            <a:endParaRPr lang="es-ES" b="1" dirty="0"/>
          </a:p>
        </p:txBody>
      </p:sp>
    </p:spTree>
    <p:extLst>
      <p:ext uri="{BB962C8B-B14F-4D97-AF65-F5344CB8AC3E}">
        <p14:creationId xmlns:p14="http://schemas.microsoft.com/office/powerpoint/2010/main" val="2026357735"/>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pPr marL="0" indent="0">
              <a:buNone/>
            </a:pPr>
            <a:r>
              <a:rPr lang="es-ES" sz="6600" b="1" dirty="0" smtClean="0"/>
              <a:t>GRACIAS POR PARTICIPAR </a:t>
            </a:r>
            <a:endParaRPr lang="es-ES" sz="6600" b="1" dirty="0"/>
          </a:p>
        </p:txBody>
      </p:sp>
    </p:spTree>
    <p:extLst>
      <p:ext uri="{BB962C8B-B14F-4D97-AF65-F5344CB8AC3E}">
        <p14:creationId xmlns:p14="http://schemas.microsoft.com/office/powerpoint/2010/main" val="3341352576"/>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morichales vienen hacer un tipo de pantano :</a:t>
            </a:r>
            <a:endParaRPr lang="es-ES" dirty="0"/>
          </a:p>
        </p:txBody>
      </p:sp>
      <p:sp>
        <p:nvSpPr>
          <p:cNvPr id="5" name="4 Rectángulo"/>
          <p:cNvSpPr/>
          <p:nvPr/>
        </p:nvSpPr>
        <p:spPr>
          <a:xfrm>
            <a:off x="5220072"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a:t>
            </a:r>
            <a:r>
              <a:rPr lang="es-ES" u="sng" dirty="0" smtClean="0">
                <a:solidFill>
                  <a:schemeClr val="tx1"/>
                </a:solidFill>
              </a:rPr>
              <a:t>. </a:t>
            </a:r>
            <a:r>
              <a:rPr lang="es-ES" u="sng" dirty="0" smtClean="0">
                <a:solidFill>
                  <a:schemeClr val="tx1"/>
                </a:solidFill>
                <a:hlinkClick r:id="rId3" action="ppaction://hlinksldjump"/>
              </a:rPr>
              <a:t>Vegetal</a:t>
            </a:r>
            <a:r>
              <a:rPr lang="es-ES" u="sng" dirty="0" smtClean="0">
                <a:solidFill>
                  <a:schemeClr val="tx1"/>
                </a:solidFill>
              </a:rPr>
              <a:t> </a:t>
            </a:r>
            <a:endParaRPr lang="es-ES" u="sng" dirty="0">
              <a:solidFill>
                <a:schemeClr val="tx1"/>
              </a:solidFill>
            </a:endParaRPr>
          </a:p>
        </p:txBody>
      </p:sp>
      <p:sp>
        <p:nvSpPr>
          <p:cNvPr id="6" name="5 Rectángulo">
            <a:hlinkClick r:id="rId3" action="ppaction://hlinksldjump"/>
          </p:cNvPr>
          <p:cNvSpPr/>
          <p:nvPr/>
        </p:nvSpPr>
        <p:spPr>
          <a:xfrm>
            <a:off x="5241776" y="465313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a:t>
            </a:r>
            <a:r>
              <a:rPr lang="es-ES" u="sng" dirty="0" smtClean="0">
                <a:hlinkClick r:id="rId4" action="ppaction://hlinksldjump"/>
              </a:rPr>
              <a:t>Permanente</a:t>
            </a:r>
            <a:r>
              <a:rPr lang="es-ES" u="sng" dirty="0" smtClean="0"/>
              <a:t> </a:t>
            </a:r>
            <a:endParaRPr lang="es-ES" u="sng" dirty="0"/>
          </a:p>
        </p:txBody>
      </p:sp>
      <p:sp>
        <p:nvSpPr>
          <p:cNvPr id="7" name="6 Rectángulo">
            <a:hlinkClick r:id="rId5" action="ppaction://hlinksldjump"/>
          </p:cNvPr>
          <p:cNvSpPr/>
          <p:nvPr/>
        </p:nvSpPr>
        <p:spPr>
          <a:xfrm>
            <a:off x="1475656" y="465313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a:t>
            </a:r>
            <a:r>
              <a:rPr lang="es-ES" u="sng" dirty="0" smtClean="0">
                <a:hlinkClick r:id="rId5" action="ppaction://hlinksldjump"/>
              </a:rPr>
              <a:t>palmáceo</a:t>
            </a:r>
            <a:endParaRPr lang="es-ES" u="sng" dirty="0"/>
          </a:p>
        </p:txBody>
      </p:sp>
      <p:sp>
        <p:nvSpPr>
          <p:cNvPr id="8" name="7 Rectángulo"/>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a:t>
            </a:r>
            <a:r>
              <a:rPr lang="es-ES" u="sng" dirty="0">
                <a:hlinkClick r:id="" action="ppaction://hlinkshowjump?jump=firstslide"/>
              </a:rPr>
              <a:t>E</a:t>
            </a:r>
            <a:r>
              <a:rPr lang="es-ES" u="sng" dirty="0" smtClean="0">
                <a:hlinkClick r:id="" action="ppaction://hlinkshowjump?jump=firstslide"/>
              </a:rPr>
              <a:t>scorrente</a:t>
            </a:r>
            <a:r>
              <a:rPr lang="es-ES" u="sng" dirty="0" smtClean="0"/>
              <a:t>  </a:t>
            </a:r>
            <a:endParaRPr lang="es-ES" u="sng"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519" y="1700808"/>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32627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531297"/>
          </a:xfrm>
        </p:spPr>
        <p:txBody>
          <a:bodyPr>
            <a:noAutofit/>
          </a:bodyPr>
          <a:lstStyle/>
          <a:p>
            <a:r>
              <a:rPr lang="es-ES" sz="3200" dirty="0"/>
              <a:t>D</a:t>
            </a:r>
            <a:r>
              <a:rPr lang="es-ES" sz="3200" dirty="0" smtClean="0"/>
              <a:t>ominado </a:t>
            </a:r>
            <a:r>
              <a:rPr lang="es-ES" sz="3200" dirty="0"/>
              <a:t>por palmeras sobre otras formas de vida vegetal, siendo la especie predominante </a:t>
            </a:r>
            <a:r>
              <a:rPr lang="es-ES" sz="3200" dirty="0" smtClean="0"/>
              <a:t>el:</a:t>
            </a:r>
            <a:endParaRPr lang="es-ES" sz="3200" dirty="0"/>
          </a:p>
        </p:txBody>
      </p:sp>
      <p:sp>
        <p:nvSpPr>
          <p:cNvPr id="4" name="3 Rectángulo"/>
          <p:cNvSpPr/>
          <p:nvPr/>
        </p:nvSpPr>
        <p:spPr>
          <a:xfrm>
            <a:off x="1439753" y="286757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a:t>
            </a:r>
            <a:r>
              <a:rPr lang="es-ES" u="sng" dirty="0" smtClean="0">
                <a:hlinkClick r:id="rId3" action="ppaction://hlinksldjump"/>
              </a:rPr>
              <a:t>Abisal</a:t>
            </a:r>
            <a:endParaRPr lang="es-ES" u="sng" dirty="0"/>
          </a:p>
        </p:txBody>
      </p:sp>
      <p:sp>
        <p:nvSpPr>
          <p:cNvPr id="5" name="4 Rectángulo"/>
          <p:cNvSpPr/>
          <p:nvPr/>
        </p:nvSpPr>
        <p:spPr>
          <a:xfrm>
            <a:off x="4932040" y="477982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a:t>
            </a:r>
            <a:r>
              <a:rPr lang="es-ES" u="sng" dirty="0" smtClean="0">
                <a:hlinkClick r:id="rId4" action="ppaction://hlinksldjump"/>
              </a:rPr>
              <a:t>moriche</a:t>
            </a:r>
            <a:endParaRPr lang="es-ES" u="sng" dirty="0"/>
          </a:p>
        </p:txBody>
      </p:sp>
      <p:sp>
        <p:nvSpPr>
          <p:cNvPr id="6" name="5 Rectángulo"/>
          <p:cNvSpPr/>
          <p:nvPr/>
        </p:nvSpPr>
        <p:spPr>
          <a:xfrm>
            <a:off x="1441579" y="4797152"/>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a:t>
            </a:r>
            <a:r>
              <a:rPr lang="es-ES" u="sng" dirty="0" smtClean="0">
                <a:hlinkClick r:id="rId5" action="ppaction://hlinksldjump"/>
              </a:rPr>
              <a:t>sauco</a:t>
            </a:r>
            <a:endParaRPr lang="es-ES" u="sng" dirty="0"/>
          </a:p>
        </p:txBody>
      </p:sp>
      <p:sp>
        <p:nvSpPr>
          <p:cNvPr id="7" name="6 Rectángulo"/>
          <p:cNvSpPr/>
          <p:nvPr/>
        </p:nvSpPr>
        <p:spPr>
          <a:xfrm>
            <a:off x="4932040" y="286757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a:t>
            </a:r>
            <a:r>
              <a:rPr lang="es-ES" u="sng" dirty="0" smtClean="0">
                <a:hlinkClick r:id="rId3" action="ppaction://hlinksldjump"/>
              </a:rPr>
              <a:t>Eucalipto</a:t>
            </a:r>
            <a:endParaRPr lang="es-ES" u="sng"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19583"/>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palma de moriche presenta una gran adaptación a suelos :</a:t>
            </a:r>
            <a:endParaRPr lang="es-ES" dirty="0"/>
          </a:p>
        </p:txBody>
      </p:sp>
      <p:sp>
        <p:nvSpPr>
          <p:cNvPr id="4" name="3 Rectángulo"/>
          <p:cNvSpPr/>
          <p:nvPr/>
        </p:nvSpPr>
        <p:spPr>
          <a:xfrm>
            <a:off x="1434885" y="2953812"/>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a:t>
            </a:r>
            <a:r>
              <a:rPr lang="es-ES" u="sng" dirty="0" smtClean="0">
                <a:hlinkClick r:id="rId3" action="ppaction://hlinksldjump"/>
              </a:rPr>
              <a:t>Infértiles</a:t>
            </a:r>
            <a:r>
              <a:rPr lang="es-ES" u="sng" dirty="0" smtClean="0"/>
              <a:t> </a:t>
            </a:r>
            <a:endParaRPr lang="es-ES" u="sng" dirty="0"/>
          </a:p>
        </p:txBody>
      </p:sp>
      <p:sp>
        <p:nvSpPr>
          <p:cNvPr id="5" name="4 Rectángulo"/>
          <p:cNvSpPr/>
          <p:nvPr/>
        </p:nvSpPr>
        <p:spPr>
          <a:xfrm>
            <a:off x="4860032" y="2944635"/>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hlinkClick r:id="" action="ppaction://hlinkshowjump?jump=firstslide"/>
              </a:rPr>
              <a:t>B.Húmedos</a:t>
            </a:r>
            <a:r>
              <a:rPr lang="es-ES" u="sng" dirty="0" smtClean="0"/>
              <a:t> </a:t>
            </a:r>
            <a:endParaRPr lang="es-ES" u="sng" dirty="0"/>
          </a:p>
        </p:txBody>
      </p:sp>
      <p:sp>
        <p:nvSpPr>
          <p:cNvPr id="6" name="5 Rectángulo"/>
          <p:cNvSpPr/>
          <p:nvPr/>
        </p:nvSpPr>
        <p:spPr>
          <a:xfrm>
            <a:off x="4860032" y="49411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Con mucha fertilidad </a:t>
            </a:r>
            <a:endParaRPr lang="es-ES" u="sng" dirty="0"/>
          </a:p>
        </p:txBody>
      </p:sp>
      <p:sp>
        <p:nvSpPr>
          <p:cNvPr id="7" name="6 Rectángulo">
            <a:hlinkClick r:id="rId4" action="ppaction://hlinksldjump"/>
          </p:cNvPr>
          <p:cNvSpPr/>
          <p:nvPr/>
        </p:nvSpPr>
        <p:spPr>
          <a:xfrm>
            <a:off x="1403039" y="5034489"/>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.Con baja  fertilidad</a:t>
            </a:r>
            <a:endParaRPr lang="es-ES" u="sng"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748" y="2060848"/>
            <a:ext cx="719137" cy="42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89140"/>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moriche posee raíces aéreas llamadas </a:t>
            </a:r>
            <a:endParaRPr lang="es-ES" dirty="0"/>
          </a:p>
        </p:txBody>
      </p:sp>
      <p:sp>
        <p:nvSpPr>
          <p:cNvPr id="4" name="3 Rectángulo"/>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a:t>
            </a:r>
            <a:r>
              <a:rPr lang="es-ES" u="sng" dirty="0" smtClean="0">
                <a:hlinkClick r:id="" action="ppaction://hlinkshowjump?jump=firstslide"/>
              </a:rPr>
              <a:t>autótrofos</a:t>
            </a:r>
            <a:endParaRPr lang="es-ES" u="sng" dirty="0"/>
          </a:p>
        </p:txBody>
      </p:sp>
      <p:sp>
        <p:nvSpPr>
          <p:cNvPr id="5" name="4 Rectángulo"/>
          <p:cNvSpPr/>
          <p:nvPr/>
        </p:nvSpPr>
        <p:spPr>
          <a:xfrm>
            <a:off x="1593979" y="465313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a:hlinkClick r:id="rId3" action="ppaction://hlinksldjump"/>
              </a:rPr>
              <a:t>C</a:t>
            </a:r>
            <a:r>
              <a:rPr lang="es-ES" u="sng" dirty="0" err="1" smtClean="0">
                <a:hlinkClick r:id="rId3" action="ppaction://hlinksldjump"/>
              </a:rPr>
              <a:t>.Filomatoforos</a:t>
            </a:r>
            <a:r>
              <a:rPr lang="es-ES" u="sng" dirty="0" smtClean="0"/>
              <a:t> </a:t>
            </a:r>
            <a:endParaRPr lang="es-ES" u="sng" dirty="0"/>
          </a:p>
        </p:txBody>
      </p:sp>
      <p:sp>
        <p:nvSpPr>
          <p:cNvPr id="6" name="5 Rectángulo"/>
          <p:cNvSpPr/>
          <p:nvPr/>
        </p:nvSpPr>
        <p:spPr>
          <a:xfrm>
            <a:off x="4974839" y="465313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a:t>
            </a:r>
            <a:r>
              <a:rPr lang="es-ES" u="sng" dirty="0" smtClean="0">
                <a:hlinkClick r:id="rId3" action="ppaction://hlinksldjump"/>
              </a:rPr>
              <a:t>meristemos</a:t>
            </a:r>
            <a:endParaRPr lang="es-ES" u="sng" dirty="0"/>
          </a:p>
        </p:txBody>
      </p:sp>
      <p:sp>
        <p:nvSpPr>
          <p:cNvPr id="7" name="6 Rectángulo"/>
          <p:cNvSpPr/>
          <p:nvPr/>
        </p:nvSpPr>
        <p:spPr>
          <a:xfrm>
            <a:off x="5004048" y="2803039"/>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err="1" smtClean="0">
                <a:hlinkClick r:id="rId4" action="ppaction://hlinksldjump"/>
              </a:rPr>
              <a:t>B.Neumatóforos</a:t>
            </a:r>
            <a:r>
              <a:rPr lang="es-ES" u="sng" dirty="0" smtClean="0"/>
              <a:t> </a:t>
            </a:r>
            <a:endParaRPr lang="es-ES" u="sng"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208534"/>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675313"/>
          </a:xfrm>
        </p:spPr>
        <p:txBody>
          <a:bodyPr>
            <a:normAutofit fontScale="90000"/>
          </a:bodyPr>
          <a:lstStyle/>
          <a:p>
            <a:r>
              <a:rPr lang="es-ES" dirty="0" smtClean="0"/>
              <a:t>El moriche presenta un tapete de raíces que crece ___ cm por debajo del  suelo </a:t>
            </a:r>
            <a:endParaRPr lang="es-ES" dirty="0"/>
          </a:p>
        </p:txBody>
      </p:sp>
      <p:sp>
        <p:nvSpPr>
          <p:cNvPr id="4" name="3 Rectángulo"/>
          <p:cNvSpPr/>
          <p:nvPr/>
        </p:nvSpPr>
        <p:spPr>
          <a:xfrm>
            <a:off x="1407907" y="3022419"/>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50 </a:t>
            </a:r>
            <a:r>
              <a:rPr lang="es-ES" u="sng" dirty="0" smtClean="0">
                <a:hlinkClick r:id="rId3" action="ppaction://hlinksldjump"/>
              </a:rPr>
              <a:t>cm</a:t>
            </a:r>
            <a:r>
              <a:rPr lang="es-ES" u="sng" dirty="0" smtClean="0"/>
              <a:t> </a:t>
            </a:r>
            <a:endParaRPr lang="es-ES" u="sng" dirty="0"/>
          </a:p>
        </p:txBody>
      </p:sp>
      <p:sp>
        <p:nvSpPr>
          <p:cNvPr id="5" name="4 Rectángulo"/>
          <p:cNvSpPr/>
          <p:nvPr/>
        </p:nvSpPr>
        <p:spPr>
          <a:xfrm>
            <a:off x="4768957" y="3022419"/>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a:t>
            </a:r>
            <a:r>
              <a:rPr lang="es-ES" u="sng" dirty="0" smtClean="0">
                <a:hlinkClick r:id="rId3" action="ppaction://hlinksldjump"/>
              </a:rPr>
              <a:t>45.5</a:t>
            </a:r>
            <a:r>
              <a:rPr lang="es-ES" u="sng" dirty="0" smtClean="0"/>
              <a:t> cm</a:t>
            </a:r>
            <a:endParaRPr lang="es-ES" u="sng" dirty="0"/>
          </a:p>
        </p:txBody>
      </p:sp>
      <p:sp>
        <p:nvSpPr>
          <p:cNvPr id="6" name="5 Rectángulo"/>
          <p:cNvSpPr/>
          <p:nvPr/>
        </p:nvSpPr>
        <p:spPr>
          <a:xfrm>
            <a:off x="4788024"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D.40.cm </a:t>
            </a:r>
            <a:endParaRPr lang="es-ES" u="sng" dirty="0"/>
          </a:p>
        </p:txBody>
      </p:sp>
      <p:sp>
        <p:nvSpPr>
          <p:cNvPr id="7" name="6 Rectángulo">
            <a:hlinkClick r:id="rId4" action="ppaction://hlinksldjump"/>
          </p:cNvPr>
          <p:cNvSpPr/>
          <p:nvPr/>
        </p:nvSpPr>
        <p:spPr>
          <a:xfrm>
            <a:off x="1441579" y="4869160"/>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C.20  cm</a:t>
            </a:r>
            <a:endParaRPr lang="es-ES" u="sng"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89" y="1988840"/>
            <a:ext cx="694018" cy="4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59814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1747321"/>
          </a:xfrm>
        </p:spPr>
        <p:txBody>
          <a:bodyPr>
            <a:normAutofit fontScale="90000"/>
          </a:bodyPr>
          <a:lstStyle/>
          <a:p>
            <a:r>
              <a:rPr lang="es-ES" dirty="0" smtClean="0"/>
              <a:t>La comunidad de morichal juega un papel importante como protectores de agua :</a:t>
            </a:r>
            <a:endParaRPr lang="es-ES" dirty="0"/>
          </a:p>
        </p:txBody>
      </p:sp>
      <p:sp>
        <p:nvSpPr>
          <p:cNvPr id="4" name="3 Rectángulo">
            <a:hlinkClick r:id="rId3" action="ppaction://hlinksldjump"/>
          </p:cNvPr>
          <p:cNvSpPr/>
          <p:nvPr/>
        </p:nvSpPr>
        <p:spPr>
          <a:xfrm>
            <a:off x="1419671" y="2964513"/>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Reserva </a:t>
            </a:r>
            <a:endParaRPr lang="es-ES" u="sng" dirty="0"/>
          </a:p>
        </p:txBody>
      </p:sp>
      <p:sp>
        <p:nvSpPr>
          <p:cNvPr id="5" name="4 Rectángulo">
            <a:hlinkClick r:id="rId4" action="ppaction://hlinksldjump"/>
          </p:cNvPr>
          <p:cNvSpPr/>
          <p:nvPr/>
        </p:nvSpPr>
        <p:spPr>
          <a:xfrm>
            <a:off x="4788024" y="2964513"/>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.Del subsuelo </a:t>
            </a:r>
            <a:endParaRPr lang="es-ES" u="sng" dirty="0"/>
          </a:p>
        </p:txBody>
      </p:sp>
      <p:sp>
        <p:nvSpPr>
          <p:cNvPr id="6" name="5 Rectángulo">
            <a:hlinkClick r:id="rId5" action="ppaction://hlinksldjump"/>
          </p:cNvPr>
          <p:cNvSpPr/>
          <p:nvPr/>
        </p:nvSpPr>
        <p:spPr>
          <a:xfrm>
            <a:off x="4788024" y="4969344"/>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Permanente </a:t>
            </a:r>
            <a:endParaRPr lang="es-ES" u="sng" dirty="0"/>
          </a:p>
        </p:txBody>
      </p:sp>
      <p:sp>
        <p:nvSpPr>
          <p:cNvPr id="7" name="6 Rectángulo">
            <a:hlinkClick r:id="rId6" action="ppaction://hlinksldjump"/>
          </p:cNvPr>
          <p:cNvSpPr/>
          <p:nvPr/>
        </p:nvSpPr>
        <p:spPr>
          <a:xfrm>
            <a:off x="1428191" y="5013176"/>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 Marina </a:t>
            </a:r>
            <a:endParaRPr lang="es-ES" u="sng"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534"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76106"/>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Las hojas del moriche son usadas para </a:t>
            </a:r>
            <a:endParaRPr lang="es-ES" dirty="0"/>
          </a:p>
        </p:txBody>
      </p:sp>
      <p:sp>
        <p:nvSpPr>
          <p:cNvPr id="4" name="3 Rectángulo">
            <a:hlinkClick r:id="" action="ppaction://hlinkshowjump?jump=firstslide"/>
          </p:cNvPr>
          <p:cNvSpPr/>
          <p:nvPr/>
        </p:nvSpPr>
        <p:spPr>
          <a:xfrm>
            <a:off x="1441579" y="282944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A. Realizar ropa, esteras.  </a:t>
            </a:r>
            <a:endParaRPr lang="es-ES" u="sng" dirty="0"/>
          </a:p>
        </p:txBody>
      </p:sp>
      <p:sp>
        <p:nvSpPr>
          <p:cNvPr id="5" name="4 Rectángulo">
            <a:hlinkClick r:id="rId3" action="ppaction://hlinksldjump"/>
          </p:cNvPr>
          <p:cNvSpPr/>
          <p:nvPr/>
        </p:nvSpPr>
        <p:spPr>
          <a:xfrm>
            <a:off x="4788024" y="2829440"/>
            <a:ext cx="2736304" cy="8875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B. Hacer techos , hamacas ,esteras  canastos.,</a:t>
            </a:r>
            <a:endParaRPr lang="es-ES" u="sng" dirty="0"/>
          </a:p>
        </p:txBody>
      </p:sp>
      <p:sp>
        <p:nvSpPr>
          <p:cNvPr id="6" name="5 Rectángulo">
            <a:hlinkClick r:id="rId4" action="ppaction://hlinksldjump"/>
          </p:cNvPr>
          <p:cNvSpPr/>
          <p:nvPr/>
        </p:nvSpPr>
        <p:spPr>
          <a:xfrm>
            <a:off x="4788024" y="4721068"/>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D. Chozas </a:t>
            </a:r>
            <a:endParaRPr lang="es-ES" u="sng" dirty="0"/>
          </a:p>
        </p:txBody>
      </p:sp>
      <p:sp>
        <p:nvSpPr>
          <p:cNvPr id="7" name="6 Rectángulo">
            <a:hlinkClick r:id="rId4" action="ppaction://hlinksldjump"/>
          </p:cNvPr>
          <p:cNvSpPr/>
          <p:nvPr/>
        </p:nvSpPr>
        <p:spPr>
          <a:xfrm>
            <a:off x="1441579" y="4757391"/>
            <a:ext cx="2736304" cy="5217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smtClean="0"/>
              <a:t>C.Ropa infantil</a:t>
            </a:r>
            <a:endParaRPr lang="es-ES" u="sng"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2" y="1772816"/>
            <a:ext cx="719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90784"/>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amera.wav"/>
          </p:stSnd>
        </p:sndAc>
      </p:transition>
    </mc:Choice>
    <mc:Fallback>
      <p:transition spd="slow">
        <p:sndAc>
          <p:stSnd>
            <p:snd r:embed="rId2" name="camera.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178</TotalTime>
  <Words>570</Words>
  <Application>Microsoft Office PowerPoint</Application>
  <PresentationFormat>Presentación en pantalla (4:3)</PresentationFormat>
  <Paragraphs>98</Paragraphs>
  <Slides>23</Slides>
  <Notes>0</Notes>
  <HiddenSlides>3</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Chincheta</vt:lpstr>
      <vt:lpstr>Presentación de PowerPoint</vt:lpstr>
      <vt:lpstr>El morichal constituye un gran ecosistema :</vt:lpstr>
      <vt:lpstr>Los morichales vienen hacer un tipo de pantano :</vt:lpstr>
      <vt:lpstr>Dominado por palmeras sobre otras formas de vida vegetal, siendo la especie predominante el:</vt:lpstr>
      <vt:lpstr>La palma de moriche presenta una gran adaptación a suelos :</vt:lpstr>
      <vt:lpstr>El moriche posee raíces aéreas llamadas </vt:lpstr>
      <vt:lpstr>El moriche presenta un tapete de raíces que crece ___ cm por debajo del  suelo </vt:lpstr>
      <vt:lpstr>La comunidad de morichal juega un papel importante como protectores de agua :</vt:lpstr>
      <vt:lpstr>Las hojas del moriche son usadas para </vt:lpstr>
      <vt:lpstr>La cosecha de la palma se realiza cuando el fruto esta de color </vt:lpstr>
      <vt:lpstr>En los morichales encontramos aves como:</vt:lpstr>
      <vt:lpstr>Los animales mas predominantes son :</vt:lpstr>
      <vt:lpstr>El nombre científico de la palma de moriche es :</vt:lpstr>
      <vt:lpstr>Además del valor ecológico, como fuente de alimento y refugio para la fauna ,los morichales también son importantes para la protección de las fuentes de </vt:lpstr>
      <vt:lpstr>Las aguas de los morichales son aguas limpias, pues son producto de la infiltración del agua de las sabanas arenosas que bordean los morichales, ya que usualmente son suelos con un…</vt:lpstr>
      <vt:lpstr>la palma de moriche se destaca como una especie -------------- ya que la pulpa de sus frutos es muy nutritiva por su alto contenido de vitamina A, de grasas y proteínas y su consumo es amplio</vt:lpstr>
      <vt:lpstr>Culturalmente es importante la conservación de los morichales, pues son un ecosistema ____________ de las sabanas de la Orinoquia .</vt:lpstr>
      <vt:lpstr>Los factores de riesgo y amenaza para estos ecosistemas son </vt:lpstr>
      <vt:lpstr>Las aguas del morichal son limpias ya que estas llegan por:</vt:lpstr>
      <vt:lpstr>Los morichales también tienen en común la existencia de un subsistema acuático y otro terrestre, los cuales deben abordarse de manera integrada.</vt:lpstr>
      <vt:lpstr>MUY BIEN ACERTASTE </vt:lpstr>
      <vt:lpstr>VUELVE A INTENTARLO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yusuario</dc:creator>
  <cp:lastModifiedBy>yusuario</cp:lastModifiedBy>
  <cp:revision>16</cp:revision>
  <dcterms:created xsi:type="dcterms:W3CDTF">2014-09-23T00:43:06Z</dcterms:created>
  <dcterms:modified xsi:type="dcterms:W3CDTF">2014-09-24T00:35:28Z</dcterms:modified>
</cp:coreProperties>
</file>