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2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0" r:id="rId18"/>
    <p:sldId id="259" r:id="rId19"/>
    <p:sldId id="276" r:id="rId20"/>
    <p:sldId id="277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AD4CF-236D-4B9A-A241-FC37B9FDCA30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0078-ABBD-40E4-8362-5D679CEF9C3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0078-ABBD-40E4-8362-5D679CEF9C31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Picture 2" descr="C:\Users\Martha\Desktop\egelsee_carinthia_austria_early_morning_sunrise-wallpaper-1366x768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47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Picture 2" descr="C:\Users\Martha\Desktop\egelsee_carinthia_austria_early_morning_sunrise-wallpaper-1366x768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47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Picture 2" descr="C:\Users\Martha\Desktop\egelsee_carinthia_austria_early_morning_sunrise-wallpaper-1366x768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47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8" name="Picture 2" descr="C:\Users\Martha\Desktop\egelsee_carinthia_austria_early_morning_sunrise-wallpaper-1366x768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47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10" name="Picture 2" descr="C:\Users\Martha\Desktop\egelsee_carinthia_austria_early_morning_sunrise-wallpaper-1366x768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47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6" name="Picture 2" descr="C:\Users\Martha\Desktop\egelsee_carinthia_austria_early_morning_sunrise-wallpaper-1366x768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47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5" name="Picture 2" descr="C:\Users\Martha\Desktop\egelsee_carinthia_austria_early_morning_sunrise-wallpaper-1366x768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47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8" name="Picture 2" descr="C:\Users\Martha\Desktop\egelsee_carinthia_austria_early_morning_sunrise-wallpaper-1366x768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47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BD41-2F3A-4103-BA41-135359EBCDE1}" type="datetimeFigureOut">
              <a:rPr lang="es-CO" smtClean="0"/>
              <a:pPr/>
              <a:t>23/09/2014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4231-B866-4393-A383-E3D183E91D9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6" Type="http://schemas.openxmlformats.org/officeDocument/2006/relationships/image" Target="../media/image3.png"/><Relationship Id="rId5" Type="http://schemas.openxmlformats.org/officeDocument/2006/relationships/slide" Target="slide23.xml"/><Relationship Id="rId4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8.xml"/><Relationship Id="rId18" Type="http://schemas.openxmlformats.org/officeDocument/2006/relationships/slide" Target="slide20.xml"/><Relationship Id="rId3" Type="http://schemas.openxmlformats.org/officeDocument/2006/relationships/slide" Target="slide6.xml"/><Relationship Id="rId7" Type="http://schemas.openxmlformats.org/officeDocument/2006/relationships/slide" Target="slide14.xml"/><Relationship Id="rId12" Type="http://schemas.openxmlformats.org/officeDocument/2006/relationships/slide" Target="slide4.xml"/><Relationship Id="rId17" Type="http://schemas.openxmlformats.org/officeDocument/2006/relationships/slide" Target="slide19.xml"/><Relationship Id="rId2" Type="http://schemas.openxmlformats.org/officeDocument/2006/relationships/slide" Target="slide5.xml"/><Relationship Id="rId16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11" Type="http://schemas.openxmlformats.org/officeDocument/2006/relationships/slide" Target="slide17.xml"/><Relationship Id="rId5" Type="http://schemas.openxmlformats.org/officeDocument/2006/relationships/slide" Target="slide8.xml"/><Relationship Id="rId15" Type="http://schemas.openxmlformats.org/officeDocument/2006/relationships/slide" Target="slide11.xml"/><Relationship Id="rId10" Type="http://schemas.openxmlformats.org/officeDocument/2006/relationships/slide" Target="slide16.xml"/><Relationship Id="rId4" Type="http://schemas.openxmlformats.org/officeDocument/2006/relationships/slide" Target="slide7.xml"/><Relationship Id="rId9" Type="http://schemas.openxmlformats.org/officeDocument/2006/relationships/slide" Target="slide9.xml"/><Relationship Id="rId1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6" Type="http://schemas.openxmlformats.org/officeDocument/2006/relationships/image" Target="../media/image3.png"/><Relationship Id="rId5" Type="http://schemas.openxmlformats.org/officeDocument/2006/relationships/slide" Target="slide23.xml"/><Relationship Id="rId4" Type="http://schemas.openxmlformats.org/officeDocument/2006/relationships/slide" Target="slide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artha\Desktop\M&#250;sica%20preguntas%201%20%20%205%20(Quien%20Quiere%20ser%20millonario).wma" TargetMode="External"/><Relationship Id="rId5" Type="http://schemas.openxmlformats.org/officeDocument/2006/relationships/image" Target="../media/image3.png"/><Relationship Id="rId4" Type="http://schemas.openxmlformats.org/officeDocument/2006/relationships/slide" Target="slide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rtha\Pictures\biodiversidad (1)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67156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1268761"/>
            <a:ext cx="6840760" cy="13681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CO" sz="4000" b="1" dirty="0" smtClean="0">
                <a:latin typeface="Comic Sans MS" pitchFamily="66" charset="0"/>
              </a:rPr>
              <a:t>PON A PRUEBA TUS CONOCIMIENTOS SOBRE </a:t>
            </a:r>
            <a:endParaRPr lang="es-CO" sz="4000" b="1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4005064"/>
            <a:ext cx="5432648" cy="136815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>
              <a:spcBef>
                <a:spcPct val="0"/>
              </a:spcBef>
            </a:pPr>
            <a:r>
              <a:rPr lang="es-CO" sz="4900" b="1" dirty="0">
                <a:solidFill>
                  <a:schemeClr val="lt1"/>
                </a:solidFill>
                <a:latin typeface="Comic Sans MS" pitchFamily="66" charset="0"/>
              </a:rPr>
              <a:t>LA EXUBERANTE  SELVA AMAZONICA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124744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9. ¿El caracolí,  es un árbol muy grande característico de la selva puede llegar a medir,  en altura y diametro?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7301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a. 50m  y  52cm 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479715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d.  2m  y  70cm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30m  y  3m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5148064" y="3574757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3m  y  1m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124744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10. ¿Entre los mamíferos mas destacados de  la  selva  amazónica,   están?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483005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a. Monos, Caimanes, Ciervos.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5016078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600" dirty="0" smtClean="0">
                <a:latin typeface="Comic Sans MS" pitchFamily="66" charset="0"/>
              </a:rPr>
              <a:t>d. Uakarí, Guacamaya, Equidnas, </a:t>
            </a:r>
            <a:endParaRPr lang="es-CO" sz="2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611560" y="5067181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c. Delfines, Titi, Anaconda.  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004048" y="3483005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b. Monos, Jaguar, Tapir</a:t>
            </a:r>
            <a:r>
              <a:rPr lang="es-CO" sz="2400" dirty="0" smtClean="0">
                <a:latin typeface="Comic Sans MS" pitchFamily="66" charset="0"/>
              </a:rPr>
              <a:t>.</a:t>
            </a:r>
            <a:endParaRPr lang="es-CO" sz="24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124744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11. ¿El clima predominante de la selva amazónica es?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646765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Templado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Cálido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 Frio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148064" y="371877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 Tropical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548680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12. Las selvas tropicales nos han dado importantes químicos para curar diferentes condiciones medicas, comercializadas en todo el mundo mas de.  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7301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121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4" action="ppaction://hlinksldjump"/>
          </p:cNvPr>
          <p:cNvSpPr txBox="1"/>
          <p:nvPr/>
        </p:nvSpPr>
        <p:spPr>
          <a:xfrm>
            <a:off x="5580112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70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c.  400</a:t>
            </a:r>
            <a:endParaRPr lang="es-CO" sz="3600" dirty="0"/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508104" y="364502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50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05273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13. ¿Las selvas tropicales son los principales reservorios de 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7301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Metano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Hierro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 Carbono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5220072" y="364502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 Helio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836712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14. ¿Los milímetros de lluvia  por año en las selvas tropicales, con clima constante de humedad es de? 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7301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a.  2500  y 4000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4" action="ppaction://hlinksldjump"/>
          </p:cNvPr>
          <p:cNvSpPr txBox="1"/>
          <p:nvPr/>
        </p:nvSpPr>
        <p:spPr>
          <a:xfrm>
            <a:off x="5076056" y="479715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d.  1500 y 2500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683568" y="486916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c.  150  y  300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5148064" y="364502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b. 500  y  700    </a:t>
            </a:r>
            <a:endParaRPr lang="es-CO" sz="28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20688"/>
            <a:ext cx="76328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15. ¿el piso de la selva se perjudica por las capas  que lo conforman, cubierta emergente, dosel, sotobosque, ellas afectan el ingreso de la cantidad de?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86104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Agua y viento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508518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Minerales 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515719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c.  Luz y Lluvia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5148064" y="386104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b.  Agua  y suelo</a:t>
            </a:r>
            <a:endParaRPr lang="es-CO" sz="28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908720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16. ¿Los peces de agua dulce mas grandes del mundo se encuentran en el amazonas el mas grande con  2.5m  de largo  y  250 libras registrado es?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93305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Anguila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508518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Tampaqui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683568" y="515719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 Pez rojo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148064" y="386104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 Arapaima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764704"/>
            <a:ext cx="7992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17. ¿El número de tribus que habitan el corazón de la selva amazónica que jamás han tenido contacto con el mundo exterior es de?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7301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120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16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 50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5148064" y="350100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 75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92696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18. Mas de la mitad del estimado mundial de especies de insectos, plantas  y animales se encuentran en el amazonas en una cifra estimada de.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73016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100.000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5.000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 1’500.000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148064" y="371703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b.  10’000.000  </a:t>
            </a:r>
            <a:endParaRPr lang="es-CO" sz="28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tha\Desktop\egelsee_carinthia_austria_early_morning_sunrise-wallpaper-1366x768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b="47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4" name="3 CuadroTexto"/>
          <p:cNvSpPr txBox="1"/>
          <p:nvPr/>
        </p:nvSpPr>
        <p:spPr>
          <a:xfrm>
            <a:off x="755576" y="980728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1. ¿La ciencia  que estudia la relación entre la vida vegetal y el medio terrestre  es?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4" action="ppaction://hlinksldjump"/>
          </p:cNvPr>
          <p:cNvSpPr txBox="1"/>
          <p:nvPr/>
        </p:nvSpPr>
        <p:spPr>
          <a:xfrm>
            <a:off x="611560" y="342900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 smtClean="0">
                <a:latin typeface="Comic Sans MS" pitchFamily="66" charset="0"/>
              </a:rPr>
              <a:t>a. Conductismo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5" action="ppaction://hlinksldjump"/>
          </p:cNvPr>
          <p:cNvSpPr txBox="1"/>
          <p:nvPr/>
        </p:nvSpPr>
        <p:spPr>
          <a:xfrm>
            <a:off x="5076056" y="479715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d. Geobotánica 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486916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>
                <a:latin typeface="Comic Sans MS" pitchFamily="66" charset="0"/>
              </a:rPr>
              <a:t>c. Inductivismo</a:t>
            </a:r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148064" y="342900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b. Amensalismo</a:t>
            </a:r>
            <a:endParaRPr lang="es-CO" sz="2800" dirty="0">
              <a:latin typeface="Comic Sans MS" pitchFamily="66" charset="0"/>
            </a:endParaRPr>
          </a:p>
        </p:txBody>
      </p:sp>
      <p:pic>
        <p:nvPicPr>
          <p:cNvPr id="15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764704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19. ¿Los puentes naturales para los animales arbóreos de la selva lo constituyen mas de 2.500 especies de?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7301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a.  Sotobosque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4" action="ppaction://hlinksldjump"/>
          </p:cNvPr>
          <p:cNvSpPr txBox="1"/>
          <p:nvPr/>
        </p:nvSpPr>
        <p:spPr>
          <a:xfrm>
            <a:off x="507605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Lianas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 Dosel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5220072" y="350100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 Palmas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1143000"/>
          </a:xfrm>
        </p:spPr>
        <p:txBody>
          <a:bodyPr>
            <a:noAutofit/>
          </a:bodyPr>
          <a:lstStyle/>
          <a:p>
            <a:r>
              <a:rPr lang="es-CO" sz="5400" dirty="0" smtClean="0">
                <a:latin typeface="Comic Sans MS" pitchFamily="66" charset="0"/>
              </a:rPr>
              <a:t>¡¡ANIMO INTETALO DE NUEVO!!</a:t>
            </a:r>
            <a:endParaRPr lang="es-CO" sz="5400" dirty="0">
              <a:latin typeface="Comic Sans MS" pitchFamily="66" charset="0"/>
            </a:endParaRPr>
          </a:p>
        </p:txBody>
      </p:sp>
      <p:sp>
        <p:nvSpPr>
          <p:cNvPr id="4" name="3 Flecha derecha">
            <a:hlinkClick r:id="" action="ppaction://hlinkshowjump?jump=firstslide"/>
          </p:cNvPr>
          <p:cNvSpPr/>
          <p:nvPr/>
        </p:nvSpPr>
        <p:spPr>
          <a:xfrm>
            <a:off x="6588224" y="5445224"/>
            <a:ext cx="158417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2016224"/>
          </a:xfrm>
        </p:spPr>
        <p:txBody>
          <a:bodyPr>
            <a:noAutofit/>
          </a:bodyPr>
          <a:lstStyle/>
          <a:p>
            <a:r>
              <a:rPr lang="es-CO" sz="6000" dirty="0" smtClean="0">
                <a:latin typeface="Comic Sans MS" pitchFamily="66" charset="0"/>
              </a:rPr>
              <a:t>¡¡EXCELENTE PUNTAJE FELICITACIONES!!</a:t>
            </a:r>
            <a:br>
              <a:rPr lang="es-CO" sz="6000" dirty="0" smtClean="0">
                <a:latin typeface="Comic Sans MS" pitchFamily="66" charset="0"/>
              </a:rPr>
            </a:br>
            <a:r>
              <a:rPr lang="es-CO" sz="6000" dirty="0" smtClean="0">
                <a:latin typeface="Comic Sans MS" pitchFamily="66" charset="0"/>
              </a:rPr>
              <a:t>SON 200 PUNTOS</a:t>
            </a:r>
            <a:endParaRPr lang="es-CO" sz="6000" dirty="0">
              <a:latin typeface="Comic Sans MS" pitchFamily="66" charset="0"/>
            </a:endParaRPr>
          </a:p>
        </p:txBody>
      </p:sp>
      <p:sp>
        <p:nvSpPr>
          <p:cNvPr id="4" name="3 Flecha derecha">
            <a:hlinkClick r:id="" action="ppaction://hlinkshowjump?jump=firstslide"/>
          </p:cNvPr>
          <p:cNvSpPr/>
          <p:nvPr/>
        </p:nvSpPr>
        <p:spPr>
          <a:xfrm>
            <a:off x="6588224" y="4797152"/>
            <a:ext cx="158417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2232248"/>
          </a:xfrm>
        </p:spPr>
        <p:txBody>
          <a:bodyPr>
            <a:noAutofit/>
          </a:bodyPr>
          <a:lstStyle/>
          <a:p>
            <a:r>
              <a:rPr lang="es-CO" sz="6600" dirty="0" smtClean="0">
                <a:latin typeface="Comic Sans MS" pitchFamily="66" charset="0"/>
              </a:rPr>
              <a:t>¡¡FELICITACIONES HAS GANADO ¡¡</a:t>
            </a:r>
            <a:endParaRPr lang="es-CO" sz="6600" dirty="0">
              <a:latin typeface="Comic Sans MS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03648" y="3789040"/>
            <a:ext cx="7283152" cy="23371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O" sz="8000" dirty="0" smtClean="0">
                <a:latin typeface="Comic Sans MS" pitchFamily="66" charset="0"/>
              </a:rPr>
              <a:t>10  PUNTOS</a:t>
            </a:r>
            <a:endParaRPr lang="es-CO" sz="8000" dirty="0">
              <a:latin typeface="Comic Sans MS" pitchFamily="66" charset="0"/>
            </a:endParaRPr>
          </a:p>
        </p:txBody>
      </p:sp>
      <p:sp>
        <p:nvSpPr>
          <p:cNvPr id="7" name="6 Llamada de nube">
            <a:hlinkClick r:id="rId2" action="ppaction://hlinksldjump"/>
          </p:cNvPr>
          <p:cNvSpPr/>
          <p:nvPr/>
        </p:nvSpPr>
        <p:spPr>
          <a:xfrm>
            <a:off x="323528" y="5085184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4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8" name="7 Llamada de nube">
            <a:hlinkClick r:id="rId3" action="ppaction://hlinksldjump"/>
          </p:cNvPr>
          <p:cNvSpPr/>
          <p:nvPr/>
        </p:nvSpPr>
        <p:spPr>
          <a:xfrm>
            <a:off x="1403648" y="5157192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5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9" name="8 Llamada de nube">
            <a:hlinkClick r:id="rId4" action="ppaction://hlinksldjump"/>
          </p:cNvPr>
          <p:cNvSpPr/>
          <p:nvPr/>
        </p:nvSpPr>
        <p:spPr>
          <a:xfrm>
            <a:off x="2411760" y="5157192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6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0" name="9 Llamada de nube">
            <a:hlinkClick r:id="rId5" action="ppaction://hlinksldjump"/>
          </p:cNvPr>
          <p:cNvSpPr/>
          <p:nvPr/>
        </p:nvSpPr>
        <p:spPr>
          <a:xfrm>
            <a:off x="3419872" y="5157192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7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1" name="10 Llamada de nube">
            <a:hlinkClick r:id="rId6" action="ppaction://hlinksldjump"/>
          </p:cNvPr>
          <p:cNvSpPr/>
          <p:nvPr/>
        </p:nvSpPr>
        <p:spPr>
          <a:xfrm>
            <a:off x="323528" y="5949280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12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2" name="11 Llamada de nube">
            <a:hlinkClick r:id="rId7" action="ppaction://hlinksldjump"/>
          </p:cNvPr>
          <p:cNvSpPr/>
          <p:nvPr/>
        </p:nvSpPr>
        <p:spPr>
          <a:xfrm>
            <a:off x="1403648" y="6021288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13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3" name="12 Llamada de nube">
            <a:hlinkClick r:id="rId8" action="ppaction://hlinksldjump"/>
          </p:cNvPr>
          <p:cNvSpPr/>
          <p:nvPr/>
        </p:nvSpPr>
        <p:spPr>
          <a:xfrm>
            <a:off x="2483768" y="6021288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14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4" name="13 Llamada de nube">
            <a:hlinkClick r:id="rId9" action="ppaction://hlinksldjump"/>
          </p:cNvPr>
          <p:cNvSpPr/>
          <p:nvPr/>
        </p:nvSpPr>
        <p:spPr>
          <a:xfrm>
            <a:off x="4427984" y="5157192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8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5" name="14 Llamada de nube">
            <a:hlinkClick r:id="rId10" action="ppaction://hlinksldjump"/>
          </p:cNvPr>
          <p:cNvSpPr/>
          <p:nvPr/>
        </p:nvSpPr>
        <p:spPr>
          <a:xfrm>
            <a:off x="3491880" y="6021288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15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6" name="15 Llamada de nube">
            <a:hlinkClick r:id="rId11" action="ppaction://hlinksldjump"/>
          </p:cNvPr>
          <p:cNvSpPr/>
          <p:nvPr/>
        </p:nvSpPr>
        <p:spPr>
          <a:xfrm>
            <a:off x="4499992" y="6021288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16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7" name="16 Llamada de nube">
            <a:hlinkClick r:id="rId12" action="ppaction://hlinksldjump"/>
          </p:cNvPr>
          <p:cNvSpPr/>
          <p:nvPr/>
        </p:nvSpPr>
        <p:spPr>
          <a:xfrm>
            <a:off x="8028384" y="4365104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3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8" name="17 Llamada de nube">
            <a:hlinkClick r:id="rId13" action="ppaction://hlinksldjump"/>
          </p:cNvPr>
          <p:cNvSpPr/>
          <p:nvPr/>
        </p:nvSpPr>
        <p:spPr>
          <a:xfrm>
            <a:off x="5580112" y="6021288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17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19" name="18 Llamada de nube">
            <a:hlinkClick r:id="rId14" action="ppaction://hlinksldjump"/>
          </p:cNvPr>
          <p:cNvSpPr/>
          <p:nvPr/>
        </p:nvSpPr>
        <p:spPr>
          <a:xfrm>
            <a:off x="5508104" y="5229200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9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21" name="20 Llamada de nube">
            <a:hlinkClick r:id="rId15" action="ppaction://hlinksldjump"/>
          </p:cNvPr>
          <p:cNvSpPr/>
          <p:nvPr/>
        </p:nvSpPr>
        <p:spPr>
          <a:xfrm>
            <a:off x="6804248" y="5157192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10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22" name="21 Llamada de nube">
            <a:hlinkClick r:id="rId16" action="ppaction://hlinksldjump"/>
          </p:cNvPr>
          <p:cNvSpPr/>
          <p:nvPr/>
        </p:nvSpPr>
        <p:spPr>
          <a:xfrm>
            <a:off x="323528" y="4221088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2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24" name="23 Llamada de nube">
            <a:hlinkClick r:id="rId6" action="ppaction://hlinksldjump"/>
          </p:cNvPr>
          <p:cNvSpPr/>
          <p:nvPr/>
        </p:nvSpPr>
        <p:spPr>
          <a:xfrm>
            <a:off x="8028384" y="5157192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11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25" name="24 Llamada de nube">
            <a:hlinkClick r:id="rId17" action="ppaction://hlinksldjump"/>
          </p:cNvPr>
          <p:cNvSpPr/>
          <p:nvPr/>
        </p:nvSpPr>
        <p:spPr>
          <a:xfrm>
            <a:off x="6804248" y="6021288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18</a:t>
            </a:r>
            <a:endParaRPr lang="es-CO" dirty="0">
              <a:latin typeface="Comic Sans MS" pitchFamily="66" charset="0"/>
            </a:endParaRPr>
          </a:p>
        </p:txBody>
      </p:sp>
      <p:sp>
        <p:nvSpPr>
          <p:cNvPr id="26" name="25 Llamada de nube">
            <a:hlinkClick r:id="rId18" action="ppaction://hlinksldjump"/>
          </p:cNvPr>
          <p:cNvSpPr/>
          <p:nvPr/>
        </p:nvSpPr>
        <p:spPr>
          <a:xfrm>
            <a:off x="8028384" y="5949280"/>
            <a:ext cx="864096" cy="57606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latin typeface="Comic Sans MS" pitchFamily="66" charset="0"/>
              </a:rPr>
              <a:t>19</a:t>
            </a:r>
            <a:endParaRPr lang="es-CO" dirty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1196752"/>
            <a:ext cx="7344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2. ¿Las plantas organismos vitales en las selvas,  son seres?</a:t>
            </a:r>
          </a:p>
          <a:p>
            <a:endParaRPr lang="es-CO" sz="3600" dirty="0"/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35699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 </a:t>
            </a:r>
            <a:r>
              <a:rPr lang="es-CO" sz="3600" dirty="0" smtClean="0">
                <a:latin typeface="Comic Sans MS" pitchFamily="66" charset="0"/>
              </a:rPr>
              <a:t>a. Autótrofos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4" action="ppaction://hlinksldjump"/>
          </p:cNvPr>
          <p:cNvSpPr txBox="1"/>
          <p:nvPr/>
        </p:nvSpPr>
        <p:spPr>
          <a:xfrm>
            <a:off x="5076056" y="479715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 smtClean="0">
                <a:latin typeface="Comic Sans MS" pitchFamily="66" charset="0"/>
              </a:rPr>
              <a:t>d. Heterótrofos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486916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c. Interespecíficos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148064" y="342900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Abióticos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20472" y="650857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836712"/>
            <a:ext cx="76328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3. ¿El hábitat que comprende la región de las copas, o regiones superiores del  bosques es 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35699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/>
              <a:t>a. </a:t>
            </a:r>
            <a:r>
              <a:rPr lang="es-CO" sz="3600" dirty="0" smtClean="0">
                <a:latin typeface="Comic Sans MS" pitchFamily="66" charset="0"/>
              </a:rPr>
              <a:t>Arbustos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148064" y="479715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Pantano 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486916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c. Dosel - Canopia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5148064" y="342900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Paramo 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973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20688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/>
              <a:t>4. ¿El conjunto de ecosistemas de una zona biogeografíca, definido a partir de la vegetación y especies animales es conocido como?</a:t>
            </a:r>
            <a:endParaRPr lang="es-CO" sz="3600" dirty="0"/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0274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Bioma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4" action="ppaction://hlinksldjump"/>
          </p:cNvPr>
          <p:cNvSpPr txBox="1"/>
          <p:nvPr/>
        </p:nvSpPr>
        <p:spPr>
          <a:xfrm>
            <a:off x="507605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Abiótico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</a:t>
            </a:r>
            <a:r>
              <a:rPr lang="es-CO" sz="3600" dirty="0">
                <a:latin typeface="Comic Sans MS" pitchFamily="66" charset="0"/>
              </a:rPr>
              <a:t>E</a:t>
            </a:r>
            <a:r>
              <a:rPr lang="es-CO" sz="3600" dirty="0" smtClean="0">
                <a:latin typeface="Comic Sans MS" pitchFamily="66" charset="0"/>
              </a:rPr>
              <a:t>species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076056" y="342900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Comunidad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836712"/>
            <a:ext cx="76328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 smtClean="0">
                <a:latin typeface="Comic Sans MS" pitchFamily="66" charset="0"/>
              </a:rPr>
              <a:t>5. ¿Los países de Colombia, Perú, ecuador, </a:t>
            </a:r>
            <a:r>
              <a:rPr lang="es-CO" sz="3200" dirty="0">
                <a:latin typeface="Comic Sans MS" pitchFamily="66" charset="0"/>
              </a:rPr>
              <a:t>B</a:t>
            </a:r>
            <a:r>
              <a:rPr lang="es-CO" sz="3200" dirty="0" smtClean="0">
                <a:latin typeface="Comic Sans MS" pitchFamily="66" charset="0"/>
              </a:rPr>
              <a:t>rasil, Bolivia, Guyana, Venezuela, Surinam, conforman la zona de</a:t>
            </a:r>
            <a:r>
              <a:rPr lang="es-CO" sz="3600" dirty="0" smtClean="0">
                <a:latin typeface="Comic Sans MS" pitchFamily="66" charset="0"/>
              </a:rPr>
              <a:t>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0100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Tundra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4860032" y="479715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</a:t>
            </a:r>
            <a:r>
              <a:rPr lang="es-CO" sz="3600" dirty="0">
                <a:latin typeface="Comic Sans MS" pitchFamily="66" charset="0"/>
              </a:rPr>
              <a:t>P</a:t>
            </a:r>
            <a:r>
              <a:rPr lang="es-CO" sz="3600" dirty="0" smtClean="0">
                <a:latin typeface="Comic Sans MS" pitchFamily="66" charset="0"/>
              </a:rPr>
              <a:t>antanos 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 </a:t>
            </a:r>
            <a:r>
              <a:rPr lang="es-CO" sz="3600" dirty="0">
                <a:latin typeface="Comic Sans MS" pitchFamily="66" charset="0"/>
              </a:rPr>
              <a:t>P</a:t>
            </a:r>
            <a:r>
              <a:rPr lang="es-CO" sz="3600" dirty="0" smtClean="0">
                <a:latin typeface="Comic Sans MS" pitchFamily="66" charset="0"/>
              </a:rPr>
              <a:t>aramo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4860032" y="3429000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>
                <a:latin typeface="Comic Sans MS" pitchFamily="66" charset="0"/>
              </a:rPr>
              <a:t>b</a:t>
            </a:r>
            <a:r>
              <a:rPr lang="es-CO" sz="2800" dirty="0" smtClean="0">
                <a:latin typeface="Comic Sans MS" pitchFamily="66" charset="0"/>
              </a:rPr>
              <a:t>. </a:t>
            </a:r>
            <a:r>
              <a:rPr lang="es-CO" sz="2800" dirty="0">
                <a:latin typeface="Comic Sans MS" pitchFamily="66" charset="0"/>
              </a:rPr>
              <a:t>S</a:t>
            </a:r>
            <a:r>
              <a:rPr lang="es-CO" sz="2800" dirty="0" smtClean="0">
                <a:latin typeface="Comic Sans MS" pitchFamily="66" charset="0"/>
              </a:rPr>
              <a:t>elva Amazónica</a:t>
            </a:r>
            <a:endParaRPr lang="es-CO" sz="28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980728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6. ¿La vegetación exuberante y cerrada que domina  una selva es?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Epifitas 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Arbustos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5148064" y="30689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Hortalizas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3" name="12 CuadroTexto">
            <a:hlinkClick r:id="rId4" action="ppaction://hlinksldjump"/>
          </p:cNvPr>
          <p:cNvSpPr txBox="1"/>
          <p:nvPr/>
        </p:nvSpPr>
        <p:spPr>
          <a:xfrm>
            <a:off x="611560" y="31409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Arbórea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2068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7. ¿La rana dardo dorada, es considerada el animal mas venenoso de la Tierra, usada en los darnos de los indígenas?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4" action="ppaction://hlinksldjump"/>
          </p:cNvPr>
          <p:cNvSpPr txBox="1"/>
          <p:nvPr/>
        </p:nvSpPr>
        <p:spPr>
          <a:xfrm>
            <a:off x="611560" y="3430741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Chibchas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4" action="ppaction://hlinksldjump"/>
          </p:cNvPr>
          <p:cNvSpPr txBox="1"/>
          <p:nvPr/>
        </p:nvSpPr>
        <p:spPr>
          <a:xfrm>
            <a:off x="507605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</a:t>
            </a:r>
            <a:r>
              <a:rPr lang="es-CO" sz="3600" dirty="0">
                <a:latin typeface="Comic Sans MS" pitchFamily="66" charset="0"/>
              </a:rPr>
              <a:t>T</a:t>
            </a:r>
            <a:r>
              <a:rPr lang="es-CO" sz="3600" dirty="0" smtClean="0">
                <a:latin typeface="Comic Sans MS" pitchFamily="66" charset="0"/>
              </a:rPr>
              <a:t>icunas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4" action="ppaction://hlinksldjump"/>
          </p:cNvPr>
          <p:cNvSpPr txBox="1"/>
          <p:nvPr/>
        </p:nvSpPr>
        <p:spPr>
          <a:xfrm>
            <a:off x="683568" y="4869160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c.  Motilones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5" action="ppaction://hlinksldjump"/>
          </p:cNvPr>
          <p:cNvSpPr txBox="1"/>
          <p:nvPr/>
        </p:nvSpPr>
        <p:spPr>
          <a:xfrm>
            <a:off x="5148064" y="335873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 </a:t>
            </a:r>
            <a:r>
              <a:rPr lang="es-CO" sz="3600" dirty="0">
                <a:latin typeface="Comic Sans MS" pitchFamily="66" charset="0"/>
              </a:rPr>
              <a:t>E</a:t>
            </a:r>
            <a:r>
              <a:rPr lang="es-CO" sz="3600" dirty="0" smtClean="0">
                <a:latin typeface="Comic Sans MS" pitchFamily="66" charset="0"/>
              </a:rPr>
              <a:t>mberá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55576" y="62068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 smtClean="0">
                <a:latin typeface="Comic Sans MS" pitchFamily="66" charset="0"/>
              </a:rPr>
              <a:t>8. ¿En Colombia se han reportado   270 especies de aráceas, ocupando el primer lugar en el mundo, aquí se refieren  a?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8" name="7 CuadroTexto">
            <a:hlinkClick r:id="rId3" action="ppaction://hlinksldjump"/>
          </p:cNvPr>
          <p:cNvSpPr txBox="1"/>
          <p:nvPr/>
        </p:nvSpPr>
        <p:spPr>
          <a:xfrm>
            <a:off x="611560" y="350274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a.  Musgo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5076056" y="479715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d.  Helechos</a:t>
            </a:r>
            <a:endParaRPr lang="es-CO" sz="3600" dirty="0">
              <a:latin typeface="Comic Sans MS" pitchFamily="66" charset="0"/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683568" y="486916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>
                <a:latin typeface="Comic Sans MS" pitchFamily="66" charset="0"/>
              </a:rPr>
              <a:t>c.  Sotobosque</a:t>
            </a:r>
            <a:endParaRPr lang="es-CO" sz="2800" dirty="0">
              <a:latin typeface="Comic Sans MS" pitchFamily="66" charset="0"/>
            </a:endParaRPr>
          </a:p>
        </p:txBody>
      </p:sp>
      <p:sp>
        <p:nvSpPr>
          <p:cNvPr id="12" name="11 CuadroTexto">
            <a:hlinkClick r:id="rId4" action="ppaction://hlinksldjump"/>
          </p:cNvPr>
          <p:cNvSpPr txBox="1"/>
          <p:nvPr/>
        </p:nvSpPr>
        <p:spPr>
          <a:xfrm>
            <a:off x="5148064" y="3502749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dirty="0" smtClean="0">
                <a:latin typeface="Comic Sans MS" pitchFamily="66" charset="0"/>
              </a:rPr>
              <a:t>b.  Palmas 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9" name="Música preguntas 1   5 (Quien Quiere ser millonari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892480" y="65805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8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742</Words>
  <Application>Microsoft Office PowerPoint</Application>
  <PresentationFormat>Presentación en pantalla (4:3)</PresentationFormat>
  <Paragraphs>120</Paragraphs>
  <Slides>23</Slides>
  <Notes>1</Notes>
  <HiddenSlides>3</HiddenSlides>
  <MMClips>19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PON A PRUEBA TUS CONOCIMIENTOS SOBRE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¡¡ANIMO INTETALO DE NUEVO!!</vt:lpstr>
      <vt:lpstr>¡¡EXCELENTE PUNTAJE FELICITACIONES!! SON 200 PUNTOS</vt:lpstr>
      <vt:lpstr>¡¡FELICITACIONES HAS GANADO ¡¡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Martha</dc:creator>
  <cp:lastModifiedBy>Martha</cp:lastModifiedBy>
  <cp:revision>73</cp:revision>
  <dcterms:created xsi:type="dcterms:W3CDTF">2014-09-21T15:39:12Z</dcterms:created>
  <dcterms:modified xsi:type="dcterms:W3CDTF">2014-09-24T02:02:47Z</dcterms:modified>
</cp:coreProperties>
</file>